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34"/>
  </p:notesMasterIdLst>
  <p:handoutMasterIdLst>
    <p:handoutMasterId r:id="rId135"/>
  </p:handoutMasterIdLst>
  <p:sldIdLst>
    <p:sldId id="256" r:id="rId5"/>
    <p:sldId id="464" r:id="rId6"/>
    <p:sldId id="460" r:id="rId7"/>
    <p:sldId id="466" r:id="rId8"/>
    <p:sldId id="465" r:id="rId9"/>
    <p:sldId id="467" r:id="rId10"/>
    <p:sldId id="468" r:id="rId11"/>
    <p:sldId id="469" r:id="rId12"/>
    <p:sldId id="470" r:id="rId13"/>
    <p:sldId id="471" r:id="rId14"/>
    <p:sldId id="474" r:id="rId15"/>
    <p:sldId id="528" r:id="rId16"/>
    <p:sldId id="529" r:id="rId17"/>
    <p:sldId id="530" r:id="rId18"/>
    <p:sldId id="531" r:id="rId19"/>
    <p:sldId id="532" r:id="rId20"/>
    <p:sldId id="533" r:id="rId21"/>
    <p:sldId id="534" r:id="rId22"/>
    <p:sldId id="535" r:id="rId23"/>
    <p:sldId id="536" r:id="rId24"/>
    <p:sldId id="537" r:id="rId25"/>
    <p:sldId id="538" r:id="rId26"/>
    <p:sldId id="539" r:id="rId27"/>
    <p:sldId id="540" r:id="rId28"/>
    <p:sldId id="541" r:id="rId29"/>
    <p:sldId id="542" r:id="rId30"/>
    <p:sldId id="543" r:id="rId31"/>
    <p:sldId id="544" r:id="rId32"/>
    <p:sldId id="545" r:id="rId33"/>
    <p:sldId id="546" r:id="rId34"/>
    <p:sldId id="547" r:id="rId35"/>
    <p:sldId id="548" r:id="rId36"/>
    <p:sldId id="549" r:id="rId37"/>
    <p:sldId id="550" r:id="rId38"/>
    <p:sldId id="551" r:id="rId39"/>
    <p:sldId id="552" r:id="rId40"/>
    <p:sldId id="553" r:id="rId41"/>
    <p:sldId id="554" r:id="rId42"/>
    <p:sldId id="555" r:id="rId43"/>
    <p:sldId id="556" r:id="rId44"/>
    <p:sldId id="557" r:id="rId45"/>
    <p:sldId id="558" r:id="rId46"/>
    <p:sldId id="559" r:id="rId47"/>
    <p:sldId id="560" r:id="rId48"/>
    <p:sldId id="561" r:id="rId49"/>
    <p:sldId id="562" r:id="rId50"/>
    <p:sldId id="563" r:id="rId51"/>
    <p:sldId id="564" r:id="rId52"/>
    <p:sldId id="565" r:id="rId53"/>
    <p:sldId id="566" r:id="rId54"/>
    <p:sldId id="567" r:id="rId55"/>
    <p:sldId id="568" r:id="rId56"/>
    <p:sldId id="569" r:id="rId57"/>
    <p:sldId id="570" r:id="rId58"/>
    <p:sldId id="571" r:id="rId59"/>
    <p:sldId id="572" r:id="rId60"/>
    <p:sldId id="573" r:id="rId61"/>
    <p:sldId id="574" r:id="rId62"/>
    <p:sldId id="575" r:id="rId63"/>
    <p:sldId id="576" r:id="rId64"/>
    <p:sldId id="577" r:id="rId65"/>
    <p:sldId id="578" r:id="rId66"/>
    <p:sldId id="579" r:id="rId67"/>
    <p:sldId id="580" r:id="rId68"/>
    <p:sldId id="581" r:id="rId69"/>
    <p:sldId id="582" r:id="rId70"/>
    <p:sldId id="583" r:id="rId71"/>
    <p:sldId id="584" r:id="rId72"/>
    <p:sldId id="585" r:id="rId73"/>
    <p:sldId id="586" r:id="rId74"/>
    <p:sldId id="587" r:id="rId75"/>
    <p:sldId id="588" r:id="rId76"/>
    <p:sldId id="589" r:id="rId77"/>
    <p:sldId id="590" r:id="rId78"/>
    <p:sldId id="591" r:id="rId79"/>
    <p:sldId id="592" r:id="rId80"/>
    <p:sldId id="593" r:id="rId81"/>
    <p:sldId id="594" r:id="rId82"/>
    <p:sldId id="595" r:id="rId83"/>
    <p:sldId id="596" r:id="rId84"/>
    <p:sldId id="597" r:id="rId85"/>
    <p:sldId id="598" r:id="rId86"/>
    <p:sldId id="599" r:id="rId87"/>
    <p:sldId id="600" r:id="rId88"/>
    <p:sldId id="601" r:id="rId89"/>
    <p:sldId id="602" r:id="rId90"/>
    <p:sldId id="603" r:id="rId91"/>
    <p:sldId id="605" r:id="rId92"/>
    <p:sldId id="604" r:id="rId93"/>
    <p:sldId id="606" r:id="rId94"/>
    <p:sldId id="607" r:id="rId95"/>
    <p:sldId id="608" r:id="rId96"/>
    <p:sldId id="609" r:id="rId97"/>
    <p:sldId id="610" r:id="rId98"/>
    <p:sldId id="611" r:id="rId99"/>
    <p:sldId id="612" r:id="rId100"/>
    <p:sldId id="613" r:id="rId101"/>
    <p:sldId id="614" r:id="rId102"/>
    <p:sldId id="615" r:id="rId103"/>
    <p:sldId id="616" r:id="rId104"/>
    <p:sldId id="617" r:id="rId105"/>
    <p:sldId id="618" r:id="rId106"/>
    <p:sldId id="619" r:id="rId107"/>
    <p:sldId id="620" r:id="rId108"/>
    <p:sldId id="621" r:id="rId109"/>
    <p:sldId id="622" r:id="rId110"/>
    <p:sldId id="623" r:id="rId111"/>
    <p:sldId id="624" r:id="rId112"/>
    <p:sldId id="625" r:id="rId113"/>
    <p:sldId id="626" r:id="rId114"/>
    <p:sldId id="627" r:id="rId115"/>
    <p:sldId id="628" r:id="rId116"/>
    <p:sldId id="629" r:id="rId117"/>
    <p:sldId id="630" r:id="rId118"/>
    <p:sldId id="631" r:id="rId119"/>
    <p:sldId id="632" r:id="rId120"/>
    <p:sldId id="634" r:id="rId121"/>
    <p:sldId id="635" r:id="rId122"/>
    <p:sldId id="636" r:id="rId123"/>
    <p:sldId id="633" r:id="rId124"/>
    <p:sldId id="637" r:id="rId125"/>
    <p:sldId id="638" r:id="rId126"/>
    <p:sldId id="639" r:id="rId127"/>
    <p:sldId id="640" r:id="rId128"/>
    <p:sldId id="641" r:id="rId129"/>
    <p:sldId id="642" r:id="rId130"/>
    <p:sldId id="643" r:id="rId131"/>
    <p:sldId id="644" r:id="rId132"/>
    <p:sldId id="645" r:id="rId133"/>
  </p:sldIdLst>
  <p:sldSz cx="9144000" cy="6858000" type="screen4x3"/>
  <p:notesSz cx="9928225" cy="6797675"/>
  <p:custDataLst>
    <p:tags r:id="rId136"/>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nderoth" initials="E" lastIdx="3" clrIdx="0">
    <p:extLst>
      <p:ext uri="{19B8F6BF-5375-455C-9EA6-DF929625EA0E}">
        <p15:presenceInfo xmlns:p15="http://schemas.microsoft.com/office/powerpoint/2012/main" userId="Enderot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9CBF6"/>
    <a:srgbClr val="B21212"/>
    <a:srgbClr val="F53939"/>
    <a:srgbClr val="DBEEF4"/>
    <a:srgbClr val="FAFAB4"/>
    <a:srgbClr val="0070C0"/>
    <a:srgbClr val="FDFDCB"/>
    <a:srgbClr val="B5F1C9"/>
    <a:srgbClr val="F6B0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02" autoAdjust="0"/>
    <p:restoredTop sz="95141" autoAdjust="0"/>
  </p:normalViewPr>
  <p:slideViewPr>
    <p:cSldViewPr>
      <p:cViewPr varScale="1">
        <p:scale>
          <a:sx n="82" d="100"/>
          <a:sy n="82" d="100"/>
        </p:scale>
        <p:origin x="1044" y="9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presProps" Target="presProps.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notesMaster" Target="notesMasters/notesMaster1.xml"/><Relationship Id="rId139" Type="http://schemas.openxmlformats.org/officeDocument/2006/relationships/viewProps" Target="view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handoutMaster" Target="handoutMasters/handoutMaster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tags" Target="tags/tag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13/05/2018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5/13/2018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418423890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100</a:t>
            </a:fld>
            <a:endParaRPr lang="en-GB" dirty="0"/>
          </a:p>
        </p:txBody>
      </p:sp>
    </p:spTree>
    <p:extLst>
      <p:ext uri="{BB962C8B-B14F-4D97-AF65-F5344CB8AC3E}">
        <p14:creationId xmlns:p14="http://schemas.microsoft.com/office/powerpoint/2010/main" val="123180144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101</a:t>
            </a:fld>
            <a:endParaRPr lang="en-GB" dirty="0"/>
          </a:p>
        </p:txBody>
      </p:sp>
    </p:spTree>
    <p:extLst>
      <p:ext uri="{BB962C8B-B14F-4D97-AF65-F5344CB8AC3E}">
        <p14:creationId xmlns:p14="http://schemas.microsoft.com/office/powerpoint/2010/main" val="22269791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102</a:t>
            </a:fld>
            <a:endParaRPr lang="en-GB" dirty="0"/>
          </a:p>
        </p:txBody>
      </p:sp>
    </p:spTree>
    <p:extLst>
      <p:ext uri="{BB962C8B-B14F-4D97-AF65-F5344CB8AC3E}">
        <p14:creationId xmlns:p14="http://schemas.microsoft.com/office/powerpoint/2010/main" val="283577690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103</a:t>
            </a:fld>
            <a:endParaRPr lang="en-GB" dirty="0"/>
          </a:p>
        </p:txBody>
      </p:sp>
    </p:spTree>
    <p:extLst>
      <p:ext uri="{BB962C8B-B14F-4D97-AF65-F5344CB8AC3E}">
        <p14:creationId xmlns:p14="http://schemas.microsoft.com/office/powerpoint/2010/main" val="382642442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104</a:t>
            </a:fld>
            <a:endParaRPr lang="en-GB" dirty="0"/>
          </a:p>
        </p:txBody>
      </p:sp>
    </p:spTree>
    <p:extLst>
      <p:ext uri="{BB962C8B-B14F-4D97-AF65-F5344CB8AC3E}">
        <p14:creationId xmlns:p14="http://schemas.microsoft.com/office/powerpoint/2010/main" val="15589069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105</a:t>
            </a:fld>
            <a:endParaRPr lang="en-GB" dirty="0"/>
          </a:p>
        </p:txBody>
      </p:sp>
    </p:spTree>
    <p:extLst>
      <p:ext uri="{BB962C8B-B14F-4D97-AF65-F5344CB8AC3E}">
        <p14:creationId xmlns:p14="http://schemas.microsoft.com/office/powerpoint/2010/main" val="311067710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106</a:t>
            </a:fld>
            <a:endParaRPr lang="en-GB" dirty="0"/>
          </a:p>
        </p:txBody>
      </p:sp>
    </p:spTree>
    <p:extLst>
      <p:ext uri="{BB962C8B-B14F-4D97-AF65-F5344CB8AC3E}">
        <p14:creationId xmlns:p14="http://schemas.microsoft.com/office/powerpoint/2010/main" val="364813205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107</a:t>
            </a:fld>
            <a:endParaRPr lang="en-GB" dirty="0"/>
          </a:p>
        </p:txBody>
      </p:sp>
    </p:spTree>
    <p:extLst>
      <p:ext uri="{BB962C8B-B14F-4D97-AF65-F5344CB8AC3E}">
        <p14:creationId xmlns:p14="http://schemas.microsoft.com/office/powerpoint/2010/main" val="422535837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108</a:t>
            </a:fld>
            <a:endParaRPr lang="en-GB" dirty="0"/>
          </a:p>
        </p:txBody>
      </p:sp>
    </p:spTree>
    <p:extLst>
      <p:ext uri="{BB962C8B-B14F-4D97-AF65-F5344CB8AC3E}">
        <p14:creationId xmlns:p14="http://schemas.microsoft.com/office/powerpoint/2010/main" val="368468992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109</a:t>
            </a:fld>
            <a:endParaRPr lang="en-GB" dirty="0"/>
          </a:p>
        </p:txBody>
      </p:sp>
    </p:spTree>
    <p:extLst>
      <p:ext uri="{BB962C8B-B14F-4D97-AF65-F5344CB8AC3E}">
        <p14:creationId xmlns:p14="http://schemas.microsoft.com/office/powerpoint/2010/main" val="39738121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09448963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110</a:t>
            </a:fld>
            <a:endParaRPr lang="en-GB" dirty="0"/>
          </a:p>
        </p:txBody>
      </p:sp>
    </p:spTree>
    <p:extLst>
      <p:ext uri="{BB962C8B-B14F-4D97-AF65-F5344CB8AC3E}">
        <p14:creationId xmlns:p14="http://schemas.microsoft.com/office/powerpoint/2010/main" val="192284385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111</a:t>
            </a:fld>
            <a:endParaRPr lang="en-GB" dirty="0"/>
          </a:p>
        </p:txBody>
      </p:sp>
    </p:spTree>
    <p:extLst>
      <p:ext uri="{BB962C8B-B14F-4D97-AF65-F5344CB8AC3E}">
        <p14:creationId xmlns:p14="http://schemas.microsoft.com/office/powerpoint/2010/main" val="180029701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112</a:t>
            </a:fld>
            <a:endParaRPr lang="en-GB" dirty="0"/>
          </a:p>
        </p:txBody>
      </p:sp>
    </p:spTree>
    <p:extLst>
      <p:ext uri="{BB962C8B-B14F-4D97-AF65-F5344CB8AC3E}">
        <p14:creationId xmlns:p14="http://schemas.microsoft.com/office/powerpoint/2010/main" val="172068588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113</a:t>
            </a:fld>
            <a:endParaRPr lang="en-GB" dirty="0"/>
          </a:p>
        </p:txBody>
      </p:sp>
    </p:spTree>
    <p:extLst>
      <p:ext uri="{BB962C8B-B14F-4D97-AF65-F5344CB8AC3E}">
        <p14:creationId xmlns:p14="http://schemas.microsoft.com/office/powerpoint/2010/main" val="271422621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114</a:t>
            </a:fld>
            <a:endParaRPr lang="en-GB" dirty="0"/>
          </a:p>
        </p:txBody>
      </p:sp>
    </p:spTree>
    <p:extLst>
      <p:ext uri="{BB962C8B-B14F-4D97-AF65-F5344CB8AC3E}">
        <p14:creationId xmlns:p14="http://schemas.microsoft.com/office/powerpoint/2010/main" val="119038219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115</a:t>
            </a:fld>
            <a:endParaRPr lang="en-GB" dirty="0"/>
          </a:p>
        </p:txBody>
      </p:sp>
    </p:spTree>
    <p:extLst>
      <p:ext uri="{BB962C8B-B14F-4D97-AF65-F5344CB8AC3E}">
        <p14:creationId xmlns:p14="http://schemas.microsoft.com/office/powerpoint/2010/main" val="362185650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116</a:t>
            </a:fld>
            <a:endParaRPr lang="en-GB" dirty="0"/>
          </a:p>
        </p:txBody>
      </p:sp>
    </p:spTree>
    <p:extLst>
      <p:ext uri="{BB962C8B-B14F-4D97-AF65-F5344CB8AC3E}">
        <p14:creationId xmlns:p14="http://schemas.microsoft.com/office/powerpoint/2010/main" val="296272115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117</a:t>
            </a:fld>
            <a:endParaRPr lang="en-GB" dirty="0"/>
          </a:p>
        </p:txBody>
      </p:sp>
    </p:spTree>
    <p:extLst>
      <p:ext uri="{BB962C8B-B14F-4D97-AF65-F5344CB8AC3E}">
        <p14:creationId xmlns:p14="http://schemas.microsoft.com/office/powerpoint/2010/main" val="250784665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118</a:t>
            </a:fld>
            <a:endParaRPr lang="en-GB" dirty="0"/>
          </a:p>
        </p:txBody>
      </p:sp>
    </p:spTree>
    <p:extLst>
      <p:ext uri="{BB962C8B-B14F-4D97-AF65-F5344CB8AC3E}">
        <p14:creationId xmlns:p14="http://schemas.microsoft.com/office/powerpoint/2010/main" val="51681879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119</a:t>
            </a:fld>
            <a:endParaRPr lang="en-GB" dirty="0"/>
          </a:p>
        </p:txBody>
      </p:sp>
    </p:spTree>
    <p:extLst>
      <p:ext uri="{BB962C8B-B14F-4D97-AF65-F5344CB8AC3E}">
        <p14:creationId xmlns:p14="http://schemas.microsoft.com/office/powerpoint/2010/main" val="32597906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406679597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120</a:t>
            </a:fld>
            <a:endParaRPr lang="en-GB" dirty="0"/>
          </a:p>
        </p:txBody>
      </p:sp>
    </p:spTree>
    <p:extLst>
      <p:ext uri="{BB962C8B-B14F-4D97-AF65-F5344CB8AC3E}">
        <p14:creationId xmlns:p14="http://schemas.microsoft.com/office/powerpoint/2010/main" val="242372960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121</a:t>
            </a:fld>
            <a:endParaRPr lang="en-GB" dirty="0"/>
          </a:p>
        </p:txBody>
      </p:sp>
    </p:spTree>
    <p:extLst>
      <p:ext uri="{BB962C8B-B14F-4D97-AF65-F5344CB8AC3E}">
        <p14:creationId xmlns:p14="http://schemas.microsoft.com/office/powerpoint/2010/main" val="3712973486"/>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122</a:t>
            </a:fld>
            <a:endParaRPr lang="en-GB" dirty="0"/>
          </a:p>
        </p:txBody>
      </p:sp>
    </p:spTree>
    <p:extLst>
      <p:ext uri="{BB962C8B-B14F-4D97-AF65-F5344CB8AC3E}">
        <p14:creationId xmlns:p14="http://schemas.microsoft.com/office/powerpoint/2010/main" val="128030970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123</a:t>
            </a:fld>
            <a:endParaRPr lang="en-GB" dirty="0"/>
          </a:p>
        </p:txBody>
      </p:sp>
    </p:spTree>
    <p:extLst>
      <p:ext uri="{BB962C8B-B14F-4D97-AF65-F5344CB8AC3E}">
        <p14:creationId xmlns:p14="http://schemas.microsoft.com/office/powerpoint/2010/main" val="95919646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124</a:t>
            </a:fld>
            <a:endParaRPr lang="en-GB" dirty="0"/>
          </a:p>
        </p:txBody>
      </p:sp>
    </p:spTree>
    <p:extLst>
      <p:ext uri="{BB962C8B-B14F-4D97-AF65-F5344CB8AC3E}">
        <p14:creationId xmlns:p14="http://schemas.microsoft.com/office/powerpoint/2010/main" val="395908490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125</a:t>
            </a:fld>
            <a:endParaRPr lang="en-GB" dirty="0"/>
          </a:p>
        </p:txBody>
      </p:sp>
    </p:spTree>
    <p:extLst>
      <p:ext uri="{BB962C8B-B14F-4D97-AF65-F5344CB8AC3E}">
        <p14:creationId xmlns:p14="http://schemas.microsoft.com/office/powerpoint/2010/main" val="391763923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126</a:t>
            </a:fld>
            <a:endParaRPr lang="en-GB" dirty="0"/>
          </a:p>
        </p:txBody>
      </p:sp>
    </p:spTree>
    <p:extLst>
      <p:ext uri="{BB962C8B-B14F-4D97-AF65-F5344CB8AC3E}">
        <p14:creationId xmlns:p14="http://schemas.microsoft.com/office/powerpoint/2010/main" val="19406453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127</a:t>
            </a:fld>
            <a:endParaRPr lang="en-GB" dirty="0"/>
          </a:p>
        </p:txBody>
      </p:sp>
    </p:spTree>
    <p:extLst>
      <p:ext uri="{BB962C8B-B14F-4D97-AF65-F5344CB8AC3E}">
        <p14:creationId xmlns:p14="http://schemas.microsoft.com/office/powerpoint/2010/main" val="300027642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128</a:t>
            </a:fld>
            <a:endParaRPr lang="en-GB" dirty="0"/>
          </a:p>
        </p:txBody>
      </p:sp>
    </p:spTree>
    <p:extLst>
      <p:ext uri="{BB962C8B-B14F-4D97-AF65-F5344CB8AC3E}">
        <p14:creationId xmlns:p14="http://schemas.microsoft.com/office/powerpoint/2010/main" val="195359176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129</a:t>
            </a:fld>
            <a:endParaRPr lang="en-GB" dirty="0"/>
          </a:p>
        </p:txBody>
      </p:sp>
    </p:spTree>
    <p:extLst>
      <p:ext uri="{BB962C8B-B14F-4D97-AF65-F5344CB8AC3E}">
        <p14:creationId xmlns:p14="http://schemas.microsoft.com/office/powerpoint/2010/main" val="22178530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762661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73564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5095018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7665980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2187635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1937579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530002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538080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1833114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5943542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0909550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0667128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5395204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42878649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7242916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8529650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9173769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1513604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9334382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6623058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9896399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40271488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0368538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6342119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5903419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3474534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15816824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435065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809397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37198757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37515686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0876774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7187660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0406323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9821854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5683008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9478702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31335214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3752189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119743878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42628288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266725096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123517721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6152818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30095257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22974472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352596089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21121858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1406796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346652590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12704363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26128880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183185075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390629883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12574807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249120668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77975994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215178976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1463736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27822665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149944569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312531683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2249593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42025906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24994612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274791086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31023356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217544813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133332931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1928211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7546365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210756355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275529516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4306381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153030646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366524486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324171949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135961282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148776464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17079801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89</a:t>
            </a:fld>
            <a:endParaRPr lang="en-GB" dirty="0"/>
          </a:p>
        </p:txBody>
      </p:sp>
    </p:spTree>
    <p:extLst>
      <p:ext uri="{BB962C8B-B14F-4D97-AF65-F5344CB8AC3E}">
        <p14:creationId xmlns:p14="http://schemas.microsoft.com/office/powerpoint/2010/main" val="20754314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7484591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90</a:t>
            </a:fld>
            <a:endParaRPr lang="en-GB" dirty="0"/>
          </a:p>
        </p:txBody>
      </p:sp>
    </p:spTree>
    <p:extLst>
      <p:ext uri="{BB962C8B-B14F-4D97-AF65-F5344CB8AC3E}">
        <p14:creationId xmlns:p14="http://schemas.microsoft.com/office/powerpoint/2010/main" val="88989545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91</a:t>
            </a:fld>
            <a:endParaRPr lang="en-GB" dirty="0"/>
          </a:p>
        </p:txBody>
      </p:sp>
    </p:spTree>
    <p:extLst>
      <p:ext uri="{BB962C8B-B14F-4D97-AF65-F5344CB8AC3E}">
        <p14:creationId xmlns:p14="http://schemas.microsoft.com/office/powerpoint/2010/main" val="244460495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92</a:t>
            </a:fld>
            <a:endParaRPr lang="en-GB" dirty="0"/>
          </a:p>
        </p:txBody>
      </p:sp>
    </p:spTree>
    <p:extLst>
      <p:ext uri="{BB962C8B-B14F-4D97-AF65-F5344CB8AC3E}">
        <p14:creationId xmlns:p14="http://schemas.microsoft.com/office/powerpoint/2010/main" val="393542645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93</a:t>
            </a:fld>
            <a:endParaRPr lang="en-GB" dirty="0"/>
          </a:p>
        </p:txBody>
      </p:sp>
    </p:spTree>
    <p:extLst>
      <p:ext uri="{BB962C8B-B14F-4D97-AF65-F5344CB8AC3E}">
        <p14:creationId xmlns:p14="http://schemas.microsoft.com/office/powerpoint/2010/main" val="330490645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94</a:t>
            </a:fld>
            <a:endParaRPr lang="en-GB" dirty="0"/>
          </a:p>
        </p:txBody>
      </p:sp>
    </p:spTree>
    <p:extLst>
      <p:ext uri="{BB962C8B-B14F-4D97-AF65-F5344CB8AC3E}">
        <p14:creationId xmlns:p14="http://schemas.microsoft.com/office/powerpoint/2010/main" val="71839551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95</a:t>
            </a:fld>
            <a:endParaRPr lang="en-GB" dirty="0"/>
          </a:p>
        </p:txBody>
      </p:sp>
    </p:spTree>
    <p:extLst>
      <p:ext uri="{BB962C8B-B14F-4D97-AF65-F5344CB8AC3E}">
        <p14:creationId xmlns:p14="http://schemas.microsoft.com/office/powerpoint/2010/main" val="354570890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96</a:t>
            </a:fld>
            <a:endParaRPr lang="en-GB" dirty="0"/>
          </a:p>
        </p:txBody>
      </p:sp>
    </p:spTree>
    <p:extLst>
      <p:ext uri="{BB962C8B-B14F-4D97-AF65-F5344CB8AC3E}">
        <p14:creationId xmlns:p14="http://schemas.microsoft.com/office/powerpoint/2010/main" val="380181491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97</a:t>
            </a:fld>
            <a:endParaRPr lang="en-GB" dirty="0"/>
          </a:p>
        </p:txBody>
      </p:sp>
    </p:spTree>
    <p:extLst>
      <p:ext uri="{BB962C8B-B14F-4D97-AF65-F5344CB8AC3E}">
        <p14:creationId xmlns:p14="http://schemas.microsoft.com/office/powerpoint/2010/main" val="206957235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98</a:t>
            </a:fld>
            <a:endParaRPr lang="en-GB" dirty="0"/>
          </a:p>
        </p:txBody>
      </p:sp>
    </p:spTree>
    <p:extLst>
      <p:ext uri="{BB962C8B-B14F-4D97-AF65-F5344CB8AC3E}">
        <p14:creationId xmlns:p14="http://schemas.microsoft.com/office/powerpoint/2010/main" val="124275689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99</a:t>
            </a:fld>
            <a:endParaRPr lang="en-GB" dirty="0"/>
          </a:p>
        </p:txBody>
      </p:sp>
    </p:spTree>
    <p:extLst>
      <p:ext uri="{BB962C8B-B14F-4D97-AF65-F5344CB8AC3E}">
        <p14:creationId xmlns:p14="http://schemas.microsoft.com/office/powerpoint/2010/main" val="16179159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115.xml"/><Relationship Id="rId3" Type="http://schemas.openxmlformats.org/officeDocument/2006/relationships/slide" Target="../slides/slide46.xml"/><Relationship Id="rId7" Type="http://schemas.openxmlformats.org/officeDocument/2006/relationships/slide" Target="../slides/slide99.xml"/><Relationship Id="rId2"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image" Target="../media/image2.jpg"/><Relationship Id="rId5" Type="http://schemas.openxmlformats.org/officeDocument/2006/relationships/slide" Target="../slides/slide82.xml"/><Relationship Id="rId4" Type="http://schemas.openxmlformats.org/officeDocument/2006/relationships/slide" Target="../slides/slide6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48072"/>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7504" y="692696"/>
            <a:ext cx="165618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 –  Role of Marketing</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802055" y="692696"/>
            <a:ext cx="133038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2 - Segmentation</a:t>
            </a:r>
            <a:endParaRPr lang="en-GB" sz="12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3170807" y="692696"/>
            <a:ext cx="91064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3 - Product</a:t>
            </a:r>
            <a:endParaRPr lang="en-GB" sz="1200" b="1" dirty="0">
              <a:latin typeface="Arial" panose="020B0604020202020204" pitchFamily="34" charset="0"/>
              <a:cs typeface="Arial" panose="020B0604020202020204" pitchFamily="34" charset="0"/>
            </a:endParaRPr>
          </a:p>
        </p:txBody>
      </p:sp>
      <p:sp>
        <p:nvSpPr>
          <p:cNvPr id="10" name="Round Same Side Corner Rectangle 9">
            <a:hlinkClick r:id="rId5" action="ppaction://hlinksldjump"/>
          </p:cNvPr>
          <p:cNvSpPr/>
          <p:nvPr userDrawn="1"/>
        </p:nvSpPr>
        <p:spPr>
          <a:xfrm>
            <a:off x="4119820" y="692696"/>
            <a:ext cx="75427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4 - Place</a:t>
            </a:r>
            <a:endParaRPr lang="en-GB" sz="1200" b="1" dirty="0">
              <a:latin typeface="Arial" panose="020B0604020202020204" pitchFamily="34" charset="0"/>
              <a:cs typeface="Arial" panose="020B0604020202020204" pitchFamily="34" charset="0"/>
            </a:endParaRPr>
          </a:p>
        </p:txBody>
      </p:sp>
      <p:pic>
        <p:nvPicPr>
          <p:cNvPr id="12" name="Picture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740352" y="43840"/>
            <a:ext cx="1368152" cy="1002913"/>
          </a:xfrm>
          <a:prstGeom prst="rect">
            <a:avLst/>
          </a:prstGeom>
        </p:spPr>
      </p:pic>
      <p:sp>
        <p:nvSpPr>
          <p:cNvPr id="9" name="Round Same Side Corner Rectangle 8">
            <a:hlinkClick r:id="rId7" action="ppaction://hlinksldjump"/>
          </p:cNvPr>
          <p:cNvSpPr/>
          <p:nvPr userDrawn="1"/>
        </p:nvSpPr>
        <p:spPr>
          <a:xfrm>
            <a:off x="4912461" y="692696"/>
            <a:ext cx="73072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5 - Price</a:t>
            </a:r>
            <a:endParaRPr lang="en-GB" sz="1200" b="1" dirty="0">
              <a:latin typeface="Arial" panose="020B0604020202020204" pitchFamily="34" charset="0"/>
              <a:cs typeface="Arial" panose="020B0604020202020204" pitchFamily="34" charset="0"/>
            </a:endParaRPr>
          </a:p>
        </p:txBody>
      </p:sp>
      <p:sp>
        <p:nvSpPr>
          <p:cNvPr id="13" name="Round Same Side Corner Rectangle 12">
            <a:hlinkClick r:id="rId8" action="ppaction://hlinksldjump"/>
          </p:cNvPr>
          <p:cNvSpPr/>
          <p:nvPr userDrawn="1"/>
        </p:nvSpPr>
        <p:spPr>
          <a:xfrm>
            <a:off x="5681550" y="692696"/>
            <a:ext cx="110593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6 - Promotion</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99491" y="1065699"/>
            <a:ext cx="8890554" cy="5675669"/>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1_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48072"/>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5" name="Content Placeholder 1"/>
          <p:cNvSpPr txBox="1">
            <a:spLocks/>
          </p:cNvSpPr>
          <p:nvPr/>
        </p:nvSpPr>
        <p:spPr>
          <a:xfrm>
            <a:off x="99491" y="1065699"/>
            <a:ext cx="8890554" cy="5675669"/>
          </a:xfrm>
          <a:prstGeom prst="rect">
            <a:avLst/>
          </a:prstGeom>
          <a:solidFill>
            <a:srgbClr val="FDFDCB"/>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10" name="Round Same Side Corner Rectangle 9">
            <a:hlinkClick r:id="" action="ppaction://noaction"/>
          </p:cNvPr>
          <p:cNvSpPr/>
          <p:nvPr userDrawn="1"/>
        </p:nvSpPr>
        <p:spPr>
          <a:xfrm>
            <a:off x="107504" y="692696"/>
            <a:ext cx="132557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 – Dealing with Customers</a:t>
            </a:r>
            <a:endParaRPr lang="en-GB" sz="1200" b="1" dirty="0">
              <a:latin typeface="Arial" panose="020B0604020202020204" pitchFamily="34" charset="0"/>
              <a:cs typeface="Arial" panose="020B0604020202020204" pitchFamily="34" charset="0"/>
            </a:endParaRPr>
          </a:p>
        </p:txBody>
      </p:sp>
      <p:sp>
        <p:nvSpPr>
          <p:cNvPr id="12" name="Round Same Side Corner Rectangle 11">
            <a:hlinkClick r:id="" action="ppaction://noaction"/>
          </p:cNvPr>
          <p:cNvSpPr/>
          <p:nvPr userDrawn="1"/>
        </p:nvSpPr>
        <p:spPr>
          <a:xfrm>
            <a:off x="1496302" y="692696"/>
            <a:ext cx="124813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2 – Essential Personal Skills</a:t>
            </a:r>
            <a:endParaRPr lang="en-GB" sz="1200" b="1" dirty="0">
              <a:latin typeface="Arial" panose="020B0604020202020204" pitchFamily="34" charset="0"/>
              <a:cs typeface="Arial" panose="020B0604020202020204" pitchFamily="34" charset="0"/>
            </a:endParaRPr>
          </a:p>
        </p:txBody>
      </p:sp>
      <p:sp>
        <p:nvSpPr>
          <p:cNvPr id="13" name="Round Same Side Corner Rectangle 12">
            <a:hlinkClick r:id="" action="ppaction://noaction"/>
          </p:cNvPr>
          <p:cNvSpPr/>
          <p:nvPr userDrawn="1"/>
        </p:nvSpPr>
        <p:spPr>
          <a:xfrm>
            <a:off x="2807665" y="692696"/>
            <a:ext cx="124899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3 – Following Procedures</a:t>
            </a:r>
            <a:endParaRPr lang="en-GB" sz="1200" b="1" dirty="0">
              <a:latin typeface="Arial" panose="020B0604020202020204" pitchFamily="34" charset="0"/>
              <a:cs typeface="Arial" panose="020B0604020202020204" pitchFamily="34" charset="0"/>
            </a:endParaRPr>
          </a:p>
        </p:txBody>
      </p:sp>
      <p:sp>
        <p:nvSpPr>
          <p:cNvPr id="14" name="Round Same Side Corner Rectangle 13">
            <a:hlinkClick r:id="" action="ppaction://noaction"/>
          </p:cNvPr>
          <p:cNvSpPr/>
          <p:nvPr userDrawn="1"/>
        </p:nvSpPr>
        <p:spPr>
          <a:xfrm>
            <a:off x="5436096" y="692696"/>
            <a:ext cx="118098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5 – Tourist</a:t>
            </a:r>
            <a:r>
              <a:rPr lang="en-GB" sz="1200" b="1" baseline="0" dirty="0" smtClean="0">
                <a:latin typeface="Arial" panose="020B0604020202020204" pitchFamily="34" charset="0"/>
                <a:cs typeface="Arial" panose="020B0604020202020204" pitchFamily="34" charset="0"/>
              </a:rPr>
              <a:t> Facilities</a:t>
            </a:r>
            <a:endParaRPr lang="en-GB" sz="1200" b="1" dirty="0">
              <a:latin typeface="Arial" panose="020B0604020202020204" pitchFamily="34" charset="0"/>
              <a:cs typeface="Arial" panose="020B0604020202020204" pitchFamily="34" charset="0"/>
            </a:endParaRPr>
          </a:p>
        </p:txBody>
      </p:sp>
      <p:sp>
        <p:nvSpPr>
          <p:cNvPr id="16" name="Round Same Side Corner Rectangle 15">
            <a:hlinkClick r:id="" action="ppaction://noaction"/>
          </p:cNvPr>
          <p:cNvSpPr/>
          <p:nvPr userDrawn="1"/>
        </p:nvSpPr>
        <p:spPr>
          <a:xfrm>
            <a:off x="4119884" y="692696"/>
            <a:ext cx="125299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4 – Reference Sources</a:t>
            </a:r>
            <a:endParaRPr lang="en-GB" sz="1200" b="1" dirty="0">
              <a:latin typeface="Arial" panose="020B0604020202020204" pitchFamily="34" charset="0"/>
              <a:cs typeface="Arial" panose="020B0604020202020204" pitchFamily="34" charset="0"/>
            </a:endParaRPr>
          </a:p>
        </p:txBody>
      </p: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40352" y="43840"/>
            <a:ext cx="1368152" cy="1002913"/>
          </a:xfrm>
          <a:prstGeom prst="rect">
            <a:avLst/>
          </a:prstGeom>
        </p:spPr>
      </p:pic>
    </p:spTree>
    <p:extLst>
      <p:ext uri="{BB962C8B-B14F-4D97-AF65-F5344CB8AC3E}">
        <p14:creationId xmlns:p14="http://schemas.microsoft.com/office/powerpoint/2010/main" val="28915177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5"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 id="2147483715" r:id="rId3"/>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125.jpeg"/><Relationship Id="rId4" Type="http://schemas.openxmlformats.org/officeDocument/2006/relationships/image" Target="../media/image124.jpeg"/></Relationships>
</file>

<file path=ppt/slides/_rels/slide10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image" Target="../media/image128.jpeg"/><Relationship Id="rId5" Type="http://schemas.openxmlformats.org/officeDocument/2006/relationships/image" Target="../media/image127.jpeg"/><Relationship Id="rId4" Type="http://schemas.openxmlformats.org/officeDocument/2006/relationships/image" Target="../media/image126.jpeg"/></Relationships>
</file>

<file path=ppt/slides/_rels/slide10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03.xml.rels><?xml version="1.0" encoding="UTF-8" standalone="yes"?>
<Relationships xmlns="http://schemas.openxmlformats.org/package/2006/relationships"><Relationship Id="rId8" Type="http://schemas.openxmlformats.org/officeDocument/2006/relationships/image" Target="../media/image131.jpeg"/><Relationship Id="rId3" Type="http://schemas.openxmlformats.org/officeDocument/2006/relationships/hyperlink" Target="CiDA%20-%20Unit%2002%20-%20LO1%20-%20Getting%20Organised.pptx" TargetMode="External"/><Relationship Id="rId7" Type="http://schemas.openxmlformats.org/officeDocument/2006/relationships/image" Target="../media/image130.jpeg"/><Relationship Id="rId2" Type="http://schemas.openxmlformats.org/officeDocument/2006/relationships/notesSlide" Target="../notesSlides/notesSlide103.xml"/><Relationship Id="rId1" Type="http://schemas.openxmlformats.org/officeDocument/2006/relationships/slideLayout" Target="../slideLayouts/slideLayout2.xml"/><Relationship Id="rId6" Type="http://schemas.openxmlformats.org/officeDocument/2006/relationships/image" Target="../media/image129.jpeg"/><Relationship Id="rId5" Type="http://schemas.openxmlformats.org/officeDocument/2006/relationships/image" Target="../media/image24.png"/><Relationship Id="rId4" Type="http://schemas.openxmlformats.org/officeDocument/2006/relationships/hyperlink" Target="http://www.vagabondish.com/poverty-%20tourism-touring-the-slums-of-india-brazil-and-south-africa/" TargetMode="External"/></Relationships>
</file>

<file path=ppt/slides/_rels/slide10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4.xml"/><Relationship Id="rId1" Type="http://schemas.openxmlformats.org/officeDocument/2006/relationships/slideLayout" Target="../slideLayouts/slideLayout2.xml"/><Relationship Id="rId5" Type="http://schemas.openxmlformats.org/officeDocument/2006/relationships/image" Target="../media/image133.jpeg"/><Relationship Id="rId4" Type="http://schemas.openxmlformats.org/officeDocument/2006/relationships/image" Target="../media/image132.jpeg"/></Relationships>
</file>

<file path=ppt/slides/_rels/slide10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5.xml"/><Relationship Id="rId1" Type="http://schemas.openxmlformats.org/officeDocument/2006/relationships/slideLayout" Target="../slideLayouts/slideLayout2.xml"/><Relationship Id="rId6" Type="http://schemas.openxmlformats.org/officeDocument/2006/relationships/image" Target="../media/image136.jpeg"/><Relationship Id="rId5" Type="http://schemas.openxmlformats.org/officeDocument/2006/relationships/image" Target="../media/image135.jpeg"/><Relationship Id="rId4" Type="http://schemas.openxmlformats.org/officeDocument/2006/relationships/image" Target="../media/image134.jpeg"/></Relationships>
</file>

<file path=ppt/slides/_rels/slide10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6.xml"/><Relationship Id="rId1" Type="http://schemas.openxmlformats.org/officeDocument/2006/relationships/slideLayout" Target="../slideLayouts/slideLayout2.xml"/><Relationship Id="rId5" Type="http://schemas.openxmlformats.org/officeDocument/2006/relationships/hyperlink" Target="Unit%2005%20-Resources/5.5%20-%20Tourism%20Impact.mp4" TargetMode="External"/><Relationship Id="rId4" Type="http://schemas.openxmlformats.org/officeDocument/2006/relationships/image" Target="../media/image137.jpeg"/></Relationships>
</file>

<file path=ppt/slides/_rels/slide10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40.jpeg"/><Relationship Id="rId2" Type="http://schemas.openxmlformats.org/officeDocument/2006/relationships/notesSlide" Target="../notesSlides/notesSlide107.xml"/><Relationship Id="rId1" Type="http://schemas.openxmlformats.org/officeDocument/2006/relationships/slideLayout" Target="../slideLayouts/slideLayout2.xml"/><Relationship Id="rId6" Type="http://schemas.openxmlformats.org/officeDocument/2006/relationships/image" Target="../media/image139.jpeg"/><Relationship Id="rId5" Type="http://schemas.openxmlformats.org/officeDocument/2006/relationships/image" Target="../media/image138.jpeg"/><Relationship Id="rId4" Type="http://schemas.openxmlformats.org/officeDocument/2006/relationships/hyperlink" Target="http://h2bworkforcecoalition.com/" TargetMode="External"/></Relationships>
</file>

<file path=ppt/slides/_rels/slide10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141.emf"/></Relationships>
</file>

<file path=ppt/slides/_rels/slide10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142.emf"/></Relationships>
</file>

<file path=ppt/slides/_rels/slide11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1.xml"/><Relationship Id="rId1" Type="http://schemas.openxmlformats.org/officeDocument/2006/relationships/slideLayout" Target="../slideLayouts/slideLayout2.xml"/><Relationship Id="rId6" Type="http://schemas.openxmlformats.org/officeDocument/2006/relationships/image" Target="../media/image145.png"/><Relationship Id="rId5" Type="http://schemas.openxmlformats.org/officeDocument/2006/relationships/image" Target="../media/image144.jpeg"/><Relationship Id="rId4" Type="http://schemas.openxmlformats.org/officeDocument/2006/relationships/image" Target="../media/image143.png"/></Relationships>
</file>

<file path=ppt/slides/_rels/slide11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image" Target="../media/image145.png"/><Relationship Id="rId5" Type="http://schemas.openxmlformats.org/officeDocument/2006/relationships/image" Target="../media/image144.jpeg"/><Relationship Id="rId4" Type="http://schemas.openxmlformats.org/officeDocument/2006/relationships/image" Target="../media/image143.png"/></Relationships>
</file>

<file path=ppt/slides/_rels/slide11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3.xml"/><Relationship Id="rId1" Type="http://schemas.openxmlformats.org/officeDocument/2006/relationships/slideLayout" Target="../slideLayouts/slideLayout2.xml"/><Relationship Id="rId5" Type="http://schemas.openxmlformats.org/officeDocument/2006/relationships/image" Target="../media/image147.jpeg"/><Relationship Id="rId4" Type="http://schemas.openxmlformats.org/officeDocument/2006/relationships/image" Target="../media/image146.jpeg"/></Relationships>
</file>

<file path=ppt/slides/_rels/slide11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4.xml"/><Relationship Id="rId1" Type="http://schemas.openxmlformats.org/officeDocument/2006/relationships/slideLayout" Target="../slideLayouts/slideLayout2.xml"/><Relationship Id="rId5" Type="http://schemas.openxmlformats.org/officeDocument/2006/relationships/image" Target="../media/image148.jpeg"/><Relationship Id="rId4" Type="http://schemas.openxmlformats.org/officeDocument/2006/relationships/hyperlink" Target="http://www.travelport.com/about/Global%20Statistics.aspx" TargetMode="External"/></Relationships>
</file>

<file path=ppt/slides/_rels/slide11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52.jpeg"/><Relationship Id="rId2" Type="http://schemas.openxmlformats.org/officeDocument/2006/relationships/notesSlide" Target="../notesSlides/notesSlide115.xml"/><Relationship Id="rId1" Type="http://schemas.openxmlformats.org/officeDocument/2006/relationships/slideLayout" Target="../slideLayouts/slideLayout2.xml"/><Relationship Id="rId6" Type="http://schemas.openxmlformats.org/officeDocument/2006/relationships/image" Target="../media/image151.jpeg"/><Relationship Id="rId5" Type="http://schemas.openxmlformats.org/officeDocument/2006/relationships/image" Target="../media/image150.jpeg"/><Relationship Id="rId4" Type="http://schemas.openxmlformats.org/officeDocument/2006/relationships/image" Target="../media/image149.jpeg"/></Relationships>
</file>

<file path=ppt/slides/_rels/slide11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53.jpeg"/></Relationships>
</file>

<file path=ppt/slides/_rels/slide11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7.xml"/><Relationship Id="rId1" Type="http://schemas.openxmlformats.org/officeDocument/2006/relationships/slideLayout" Target="../slideLayouts/slideLayout2.xml"/><Relationship Id="rId5" Type="http://schemas.openxmlformats.org/officeDocument/2006/relationships/image" Target="../media/image154.emf"/><Relationship Id="rId4" Type="http://schemas.openxmlformats.org/officeDocument/2006/relationships/image" Target="../media/image24.png"/></Relationships>
</file>

<file path=ppt/slides/_rels/slide11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8.xml"/><Relationship Id="rId1" Type="http://schemas.openxmlformats.org/officeDocument/2006/relationships/slideLayout" Target="../slideLayouts/slideLayout2.xml"/><Relationship Id="rId5" Type="http://schemas.openxmlformats.org/officeDocument/2006/relationships/image" Target="../media/image155.jpeg"/><Relationship Id="rId4" Type="http://schemas.openxmlformats.org/officeDocument/2006/relationships/image" Target="../media/image24.png"/></Relationships>
</file>

<file path=ppt/slides/_rels/slide11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9.xml"/><Relationship Id="rId1" Type="http://schemas.openxmlformats.org/officeDocument/2006/relationships/slideLayout" Target="../slideLayouts/slideLayout2.xml"/><Relationship Id="rId5" Type="http://schemas.openxmlformats.org/officeDocument/2006/relationships/image" Target="../media/image156.jpe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0.xml"/><Relationship Id="rId1" Type="http://schemas.openxmlformats.org/officeDocument/2006/relationships/slideLayout" Target="../slideLayouts/slideLayout2.xml"/><Relationship Id="rId6" Type="http://schemas.openxmlformats.org/officeDocument/2006/relationships/image" Target="../media/image159.png"/><Relationship Id="rId5" Type="http://schemas.openxmlformats.org/officeDocument/2006/relationships/image" Target="../media/image158.jpeg"/><Relationship Id="rId4" Type="http://schemas.openxmlformats.org/officeDocument/2006/relationships/image" Target="../media/image157.jpeg"/></Relationships>
</file>

<file path=ppt/slides/_rels/slide12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openxmlformats.org/officeDocument/2006/relationships/image" Target="../media/image160.emf"/></Relationships>
</file>

<file path=ppt/slides/_rels/slide12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2.xml"/><Relationship Id="rId1" Type="http://schemas.openxmlformats.org/officeDocument/2006/relationships/slideLayout" Target="../slideLayouts/slideLayout2.xml"/><Relationship Id="rId6" Type="http://schemas.openxmlformats.org/officeDocument/2006/relationships/image" Target="../media/image163.jpeg"/><Relationship Id="rId5" Type="http://schemas.openxmlformats.org/officeDocument/2006/relationships/image" Target="../media/image162.png"/><Relationship Id="rId4" Type="http://schemas.openxmlformats.org/officeDocument/2006/relationships/image" Target="../media/image161.jpeg"/></Relationships>
</file>

<file path=ppt/slides/_rels/slide12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3.xml"/><Relationship Id="rId1" Type="http://schemas.openxmlformats.org/officeDocument/2006/relationships/slideLayout" Target="../slideLayouts/slideLayout2.xml"/><Relationship Id="rId5" Type="http://schemas.openxmlformats.org/officeDocument/2006/relationships/hyperlink" Target="Unit%2005%20-Resources/5.6%20-%20Jumeirah%20Hotels.mp4" TargetMode="External"/><Relationship Id="rId4" Type="http://schemas.openxmlformats.org/officeDocument/2006/relationships/image" Target="../media/image164.png"/></Relationships>
</file>

<file path=ppt/slides/_rels/slide12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6.xml"/><Relationship Id="rId1" Type="http://schemas.openxmlformats.org/officeDocument/2006/relationships/slideLayout" Target="../slideLayouts/slideLayout2.xml"/><Relationship Id="rId5" Type="http://schemas.openxmlformats.org/officeDocument/2006/relationships/image" Target="../media/image166.jpeg"/><Relationship Id="rId4" Type="http://schemas.openxmlformats.org/officeDocument/2006/relationships/image" Target="../media/image165.png"/></Relationships>
</file>

<file path=ppt/slides/_rels/slide12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openxmlformats.org/officeDocument/2006/relationships/image" Target="../media/image167.png"/></Relationships>
</file>

<file path=ppt/slides/_rels/slide12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9.xml"/><Relationship Id="rId1" Type="http://schemas.openxmlformats.org/officeDocument/2006/relationships/slideLayout" Target="../slideLayouts/slideLayout2.xml"/><Relationship Id="rId4" Type="http://schemas.openxmlformats.org/officeDocument/2006/relationships/hyperlink" Target="Unit%2005%20-Resources/Unit%2005%20-%20Questions.docx"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CiDA%20-%20Unit%2002%20-%20LO1%20-%20Getting%20Organised.pptx"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CiDA%20-%20Unit%2002%20-%20LO1%20-%20Getting%20Organised.pptx"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2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jpeg"/></Relationships>
</file>

<file path=ppt/slides/_rels/slide3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hyperlink" Target="CiDA%20-%20Unit%2002%20-%20LO1%20-%20Getting%20Organised.pptx"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31.gif"/><Relationship Id="rId5" Type="http://schemas.openxmlformats.org/officeDocument/2006/relationships/image" Target="../media/image30.jpeg"/><Relationship Id="rId4" Type="http://schemas.openxmlformats.org/officeDocument/2006/relationships/image" Target="../media/image29.jpeg"/></Relationships>
</file>

<file path=ppt/slides/_rels/slide4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jpeg"/></Relationships>
</file>

<file path=ppt/slides/_rels/slide4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hyperlink" Target="CiDA%20-%20Unit%2002%20-%20LO1%20-%20Getting%20Organised.pptx"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emf"/></Relationships>
</file>

<file path=ppt/slides/_rels/slide4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emf"/></Relationships>
</file>

<file path=ppt/slides/_rels/slide4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4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42.jpe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4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5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5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5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5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5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5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5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7.png"/></Relationships>
</file>

<file path=ppt/slides/_rels/slide5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62.png"/><Relationship Id="rId4" Type="http://schemas.openxmlformats.org/officeDocument/2006/relationships/image" Target="../media/image61.png"/></Relationships>
</file>

<file path=ppt/slides/_rels/slide6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65.png"/><Relationship Id="rId4" Type="http://schemas.openxmlformats.org/officeDocument/2006/relationships/image" Target="../media/image64.jpeg"/></Relationships>
</file>

<file path=ppt/slides/_rels/slide6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6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6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6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6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75.jpeg"/></Relationships>
</file>

<file path=ppt/slides/_rels/slide6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7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7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image" Target="../media/image81.emf"/><Relationship Id="rId5" Type="http://schemas.openxmlformats.org/officeDocument/2006/relationships/image" Target="../media/image80.jpeg"/><Relationship Id="rId4" Type="http://schemas.openxmlformats.org/officeDocument/2006/relationships/image" Target="../media/image79.gif"/></Relationships>
</file>

<file path=ppt/slides/_rels/slide7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5.xml"/><Relationship Id="rId1" Type="http://schemas.openxmlformats.org/officeDocument/2006/relationships/slideLayout" Target="../slideLayouts/slideLayout2.xml"/><Relationship Id="rId5" Type="http://schemas.openxmlformats.org/officeDocument/2006/relationships/image" Target="../media/image83.jpeg"/><Relationship Id="rId4" Type="http://schemas.openxmlformats.org/officeDocument/2006/relationships/image" Target="../media/image82.png"/></Relationships>
</file>

<file path=ppt/slides/_rels/slide7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openxmlformats.org/officeDocument/2006/relationships/image" Target="../media/image84.jpeg"/><Relationship Id="rId4" Type="http://schemas.openxmlformats.org/officeDocument/2006/relationships/image" Target="../media/image24.png"/></Relationships>
</file>

<file path=ppt/slides/_rels/slide7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7.xml"/><Relationship Id="rId1" Type="http://schemas.openxmlformats.org/officeDocument/2006/relationships/slideLayout" Target="../slideLayouts/slideLayout2.xml"/><Relationship Id="rId5" Type="http://schemas.openxmlformats.org/officeDocument/2006/relationships/image" Target="../media/image85.emf"/><Relationship Id="rId4" Type="http://schemas.openxmlformats.org/officeDocument/2006/relationships/image" Target="../media/image24.png"/></Relationships>
</file>

<file path=ppt/slides/_rels/slide7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8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jpeg"/></Relationships>
</file>

<file path=ppt/slides/_rels/slide8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image" Target="../media/image92.jpeg"/><Relationship Id="rId5" Type="http://schemas.openxmlformats.org/officeDocument/2006/relationships/image" Target="../media/image91.png"/><Relationship Id="rId4" Type="http://schemas.openxmlformats.org/officeDocument/2006/relationships/image" Target="../media/image90.jpeg"/></Relationships>
</file>

<file path=ppt/slides/_rels/slide8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94.jpeg"/><Relationship Id="rId4" Type="http://schemas.openxmlformats.org/officeDocument/2006/relationships/image" Target="../media/image93.jpeg"/></Relationships>
</file>

<file path=ppt/slides/_rels/slide8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97.jpeg"/><Relationship Id="rId5" Type="http://schemas.openxmlformats.org/officeDocument/2006/relationships/image" Target="../media/image96.jpeg"/><Relationship Id="rId4" Type="http://schemas.openxmlformats.org/officeDocument/2006/relationships/image" Target="../media/image95.gif"/></Relationships>
</file>

<file path=ppt/slides/_rels/slide8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8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jpeg"/></Relationships>
</file>

<file path=ppt/slides/_rels/slide8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8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107.jpeg"/><Relationship Id="rId5" Type="http://schemas.openxmlformats.org/officeDocument/2006/relationships/image" Target="../media/image106.jpeg"/><Relationship Id="rId4" Type="http://schemas.openxmlformats.org/officeDocument/2006/relationships/image" Target="../media/image105.jpeg"/></Relationships>
</file>

<file path=ppt/slides/_rels/slide8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image" Target="../media/image110.png"/><Relationship Id="rId5" Type="http://schemas.openxmlformats.org/officeDocument/2006/relationships/image" Target="../media/image109.jpeg"/><Relationship Id="rId4" Type="http://schemas.openxmlformats.org/officeDocument/2006/relationships/image" Target="../media/image10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113.jpeg"/><Relationship Id="rId5" Type="http://schemas.openxmlformats.org/officeDocument/2006/relationships/image" Target="../media/image112.png"/><Relationship Id="rId4" Type="http://schemas.openxmlformats.org/officeDocument/2006/relationships/image" Target="../media/image111.jpeg"/></Relationships>
</file>

<file path=ppt/slides/_rels/slide9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3.xml"/><Relationship Id="rId1" Type="http://schemas.openxmlformats.org/officeDocument/2006/relationships/slideLayout" Target="../slideLayouts/slideLayout2.xml"/><Relationship Id="rId5" Type="http://schemas.openxmlformats.org/officeDocument/2006/relationships/image" Target="../media/image114.png"/><Relationship Id="rId4" Type="http://schemas.openxmlformats.org/officeDocument/2006/relationships/hyperlink" Target="https://www.fool.com/investing/2018/05/02/rising-costs-hit-american-airlines-group-inc-again.aspx" TargetMode="External"/></Relationships>
</file>

<file path=ppt/slides/_rels/slide9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4.xml"/><Relationship Id="rId1" Type="http://schemas.openxmlformats.org/officeDocument/2006/relationships/slideLayout" Target="../slideLayouts/slideLayout2.xml"/><Relationship Id="rId5" Type="http://schemas.openxmlformats.org/officeDocument/2006/relationships/image" Target="../media/image115.png"/><Relationship Id="rId4" Type="http://schemas.openxmlformats.org/officeDocument/2006/relationships/hyperlink" Target="http://ewireinformer.com/record-us-airline-surcharges-due-to-higher-jet-fuel-prices-342168.html" TargetMode="External"/></Relationships>
</file>

<file path=ppt/slides/_rels/slide9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5.xml"/><Relationship Id="rId1" Type="http://schemas.openxmlformats.org/officeDocument/2006/relationships/slideLayout" Target="../slideLayouts/slideLayout2.xml"/><Relationship Id="rId5" Type="http://schemas.openxmlformats.org/officeDocument/2006/relationships/image" Target="../media/image117.jpeg"/><Relationship Id="rId4" Type="http://schemas.openxmlformats.org/officeDocument/2006/relationships/image" Target="../media/image116.jpeg"/></Relationships>
</file>

<file path=ppt/slides/_rels/slide9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9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image" Target="../media/image120.png"/><Relationship Id="rId5" Type="http://schemas.openxmlformats.org/officeDocument/2006/relationships/image" Target="../media/image119.emf"/><Relationship Id="rId4" Type="http://schemas.openxmlformats.org/officeDocument/2006/relationships/image" Target="../media/image24.png"/></Relationships>
</file>

<file path=ppt/slides/_rels/slide9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121.png"/></Relationships>
</file>

<file path=ppt/slides/_rels/slide9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123.jpeg"/><Relationship Id="rId4" Type="http://schemas.openxmlformats.org/officeDocument/2006/relationships/image" Target="../media/image122.jpe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106196"/>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5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05 - Marketing and Promotion</a:t>
            </a:r>
            <a:endPar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07504" y="116632"/>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907704" y="116632"/>
            <a:ext cx="7056784" cy="1815882"/>
          </a:xfrm>
          <a:prstGeom prst="rect">
            <a:avLst/>
          </a:prstGeom>
          <a:noFill/>
        </p:spPr>
        <p:txBody>
          <a:bodyPr wrap="square" rtlCol="0">
            <a:spAutoFit/>
          </a:bodyPr>
          <a:lstStyle/>
          <a:p>
            <a:pPr algn="r"/>
            <a:r>
              <a:rPr lang="en-GB" sz="3600" b="1" dirty="0" smtClean="0">
                <a:solidFill>
                  <a:schemeClr val="tx1">
                    <a:lumMod val="50000"/>
                    <a:lumOff val="50000"/>
                  </a:schemeClr>
                </a:solidFill>
              </a:rPr>
              <a:t>Travel and Tourism - </a:t>
            </a:r>
            <a:r>
              <a:rPr lang="en-GB" sz="3600" b="1" dirty="0" err="1" smtClean="0">
                <a:solidFill>
                  <a:schemeClr val="tx1">
                    <a:lumMod val="50000"/>
                    <a:lumOff val="50000"/>
                  </a:schemeClr>
                </a:solidFill>
              </a:rPr>
              <a:t>iGCSE</a:t>
            </a:r>
            <a:endParaRPr lang="en-GB" sz="3600" b="1" dirty="0">
              <a:solidFill>
                <a:schemeClr val="tx1">
                  <a:lumMod val="50000"/>
                  <a:lumOff val="50000"/>
                </a:schemeClr>
              </a:solidFill>
            </a:endParaRPr>
          </a:p>
          <a:p>
            <a:pPr algn="r"/>
            <a:r>
              <a:rPr lang="en-GB" sz="3600" b="1" dirty="0" smtClean="0">
                <a:solidFill>
                  <a:schemeClr val="tx1">
                    <a:lumMod val="50000"/>
                    <a:lumOff val="50000"/>
                  </a:schemeClr>
                </a:solidFill>
              </a:rPr>
              <a:t>2017-19</a:t>
            </a:r>
          </a:p>
          <a:p>
            <a:pPr algn="r"/>
            <a:r>
              <a:rPr lang="en-GB" sz="3600" b="1" dirty="0" smtClean="0">
                <a:solidFill>
                  <a:schemeClr val="tx1">
                    <a:lumMod val="50000"/>
                    <a:lumOff val="50000"/>
                  </a:schemeClr>
                </a:solidFill>
              </a:rPr>
              <a:t>Year 11</a:t>
            </a:r>
            <a:endParaRPr lang="en-GB" sz="3600" b="1" dirty="0">
              <a:solidFill>
                <a:schemeClr val="tx1">
                  <a:lumMod val="50000"/>
                  <a:lumOff val="50000"/>
                </a:schemeClr>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584" y="178371"/>
            <a:ext cx="2162168" cy="1584960"/>
          </a:xfrm>
          <a:prstGeom prst="rect">
            <a:avLst/>
          </a:prstGeom>
        </p:spPr>
      </p:pic>
      <p:pic>
        <p:nvPicPr>
          <p:cNvPr id="5" name="Picture 2" descr="Image result for travel and tourism marketing and promo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136" y="1904002"/>
            <a:ext cx="3240360" cy="30530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4000" dirty="0" smtClean="0"/>
              <a:t>5 – Marketing and Promotion</a:t>
            </a:r>
            <a:endParaRPr lang="en-GB" sz="4000" b="1" dirty="0" smtClean="0"/>
          </a:p>
        </p:txBody>
      </p:sp>
      <p:sp>
        <p:nvSpPr>
          <p:cNvPr id="34" name="Rectangle 33"/>
          <p:cNvSpPr/>
          <p:nvPr/>
        </p:nvSpPr>
        <p:spPr>
          <a:xfrm>
            <a:off x="179512" y="1114573"/>
            <a:ext cx="8712968" cy="5489195"/>
          </a:xfrm>
          <a:prstGeom prst="rect">
            <a:avLst/>
          </a:prstGeom>
        </p:spPr>
        <p:txBody>
          <a:bodyPr wrap="square">
            <a:spAutoFit/>
          </a:bodyPr>
          <a:lstStyle/>
          <a:p>
            <a:pPr>
              <a:buClr>
                <a:srgbClr val="0070C0"/>
              </a:buClr>
            </a:pPr>
            <a:r>
              <a:rPr lang="en-US" sz="1670" b="1" dirty="0"/>
              <a:t>5.1 Role and function of marketing and promotion</a:t>
            </a:r>
          </a:p>
          <a:p>
            <a:pPr marL="457200" indent="-457200">
              <a:buClr>
                <a:srgbClr val="0070C0"/>
              </a:buClr>
              <a:buFont typeface="+mj-lt"/>
              <a:buAutoNum type="alphaLcParenR"/>
            </a:pPr>
            <a:r>
              <a:rPr lang="en-US" sz="1670" dirty="0" smtClean="0"/>
              <a:t>Identify </a:t>
            </a:r>
            <a:r>
              <a:rPr lang="en-US" sz="1670" dirty="0"/>
              <a:t>and explain why marketing and promotion are important to travel and tourism providers:</a:t>
            </a:r>
          </a:p>
          <a:p>
            <a:pPr marL="695325" indent="-238125">
              <a:buClr>
                <a:srgbClr val="0070C0"/>
              </a:buClr>
              <a:buFont typeface="Arial" panose="020B0604020202020204" pitchFamily="34" charset="0"/>
              <a:buChar char="•"/>
            </a:pPr>
            <a:r>
              <a:rPr lang="en-US" sz="1670" dirty="0" smtClean="0"/>
              <a:t>increased </a:t>
            </a:r>
            <a:r>
              <a:rPr lang="en-US" sz="1670" dirty="0"/>
              <a:t>sales/usage/profitability/market share/customer base</a:t>
            </a:r>
          </a:p>
          <a:p>
            <a:pPr marL="695325" indent="-238125">
              <a:buClr>
                <a:srgbClr val="0070C0"/>
              </a:buClr>
              <a:buFont typeface="Arial" panose="020B0604020202020204" pitchFamily="34" charset="0"/>
              <a:buChar char="•"/>
            </a:pPr>
            <a:r>
              <a:rPr lang="en-US" sz="1670" dirty="0" smtClean="0"/>
              <a:t>competitive </a:t>
            </a:r>
            <a:r>
              <a:rPr lang="en-US" sz="1670" dirty="0"/>
              <a:t>advantage</a:t>
            </a:r>
          </a:p>
          <a:p>
            <a:pPr marL="695325" indent="-238125">
              <a:buClr>
                <a:srgbClr val="0070C0"/>
              </a:buClr>
              <a:buFont typeface="Arial" panose="020B0604020202020204" pitchFamily="34" charset="0"/>
              <a:buChar char="•"/>
            </a:pPr>
            <a:r>
              <a:rPr lang="en-US" sz="1670" dirty="0" smtClean="0"/>
              <a:t>positive </a:t>
            </a:r>
            <a:r>
              <a:rPr lang="en-US" sz="1670" dirty="0" err="1"/>
              <a:t>organisational</a:t>
            </a:r>
            <a:r>
              <a:rPr lang="en-US" sz="1670" dirty="0"/>
              <a:t> and product image</a:t>
            </a:r>
          </a:p>
          <a:p>
            <a:pPr marL="695325" indent="-238125">
              <a:buClr>
                <a:srgbClr val="0070C0"/>
              </a:buClr>
              <a:buFont typeface="Arial" panose="020B0604020202020204" pitchFamily="34" charset="0"/>
              <a:buChar char="•"/>
            </a:pPr>
            <a:r>
              <a:rPr lang="en-US" sz="1670" dirty="0" smtClean="0"/>
              <a:t>customer </a:t>
            </a:r>
            <a:r>
              <a:rPr lang="en-US" sz="1670" dirty="0"/>
              <a:t>satisfaction/brand loyalty/repeat business</a:t>
            </a:r>
          </a:p>
          <a:p>
            <a:pPr marL="457200" indent="-457200">
              <a:buClr>
                <a:srgbClr val="0070C0"/>
              </a:buClr>
              <a:buFont typeface="+mj-lt"/>
              <a:buAutoNum type="alphaLcParenR" startAt="2"/>
            </a:pPr>
            <a:r>
              <a:rPr lang="en-US" sz="1670" dirty="0" smtClean="0"/>
              <a:t>Describe </a:t>
            </a:r>
            <a:r>
              <a:rPr lang="en-US" sz="1670" dirty="0"/>
              <a:t>the main marketing and promotion techniques used in travel and </a:t>
            </a:r>
            <a:r>
              <a:rPr lang="en-US" sz="1670" dirty="0" smtClean="0"/>
              <a:t>tourism:</a:t>
            </a:r>
            <a:br>
              <a:rPr lang="en-US" sz="1670" dirty="0" smtClean="0"/>
            </a:br>
            <a:r>
              <a:rPr lang="en-US" sz="1670" b="1" dirty="0" smtClean="0"/>
              <a:t>Market </a:t>
            </a:r>
            <a:r>
              <a:rPr lang="en-US" sz="1670" b="1" dirty="0"/>
              <a:t>research</a:t>
            </a:r>
          </a:p>
          <a:p>
            <a:pPr marL="695325" indent="-238125">
              <a:buClr>
                <a:srgbClr val="0070C0"/>
              </a:buClr>
              <a:buFont typeface="Arial" panose="020B0604020202020204" pitchFamily="34" charset="0"/>
              <a:buChar char="•"/>
            </a:pPr>
            <a:r>
              <a:rPr lang="en-US" sz="1670" dirty="0" smtClean="0"/>
              <a:t>the </a:t>
            </a:r>
            <a:r>
              <a:rPr lang="en-US" sz="1670" dirty="0"/>
              <a:t>use of primary market research techniques (such as self-completion </a:t>
            </a:r>
            <a:r>
              <a:rPr lang="en-US" sz="1670" dirty="0" smtClean="0"/>
              <a:t>questionnaires, telephone </a:t>
            </a:r>
            <a:r>
              <a:rPr lang="en-US" sz="1670" dirty="0"/>
              <a:t>surveys, face-to-face interviews, Internet surveys, postal surveys, focus </a:t>
            </a:r>
            <a:r>
              <a:rPr lang="en-US" sz="1670" dirty="0" smtClean="0"/>
              <a:t>groups) and </a:t>
            </a:r>
            <a:r>
              <a:rPr lang="en-US" sz="1670" dirty="0"/>
              <a:t>secondary market research techniques (such as internal information, e.g. sales </a:t>
            </a:r>
            <a:r>
              <a:rPr lang="en-US" sz="1670" dirty="0" smtClean="0"/>
              <a:t>records and </a:t>
            </a:r>
            <a:r>
              <a:rPr lang="en-US" sz="1670" dirty="0"/>
              <a:t>sources of external information, e.g. government reports)</a:t>
            </a:r>
          </a:p>
          <a:p>
            <a:pPr marL="695325" indent="-238125">
              <a:buClr>
                <a:srgbClr val="0070C0"/>
              </a:buClr>
              <a:buFont typeface="Arial" panose="020B0604020202020204" pitchFamily="34" charset="0"/>
              <a:buChar char="•"/>
            </a:pPr>
            <a:r>
              <a:rPr lang="en-US" sz="1670" dirty="0" smtClean="0"/>
              <a:t>identifying </a:t>
            </a:r>
            <a:r>
              <a:rPr lang="en-US" sz="1670" dirty="0"/>
              <a:t>customers’ needs and wants using qualitative and quantitative research data</a:t>
            </a:r>
          </a:p>
          <a:p>
            <a:pPr marL="457200">
              <a:buClr>
                <a:srgbClr val="0070C0"/>
              </a:buClr>
            </a:pPr>
            <a:r>
              <a:rPr lang="en-US" sz="1670" b="1" dirty="0" smtClean="0"/>
              <a:t>Market </a:t>
            </a:r>
            <a:r>
              <a:rPr lang="en-US" sz="1670" b="1" dirty="0"/>
              <a:t>analysis tools</a:t>
            </a:r>
          </a:p>
          <a:p>
            <a:pPr marL="695325" indent="-238125">
              <a:buClr>
                <a:srgbClr val="0070C0"/>
              </a:buClr>
              <a:buFont typeface="Arial" panose="020B0604020202020204" pitchFamily="34" charset="0"/>
              <a:buChar char="•"/>
            </a:pPr>
            <a:r>
              <a:rPr lang="en-US" sz="1670" dirty="0" smtClean="0"/>
              <a:t>full </a:t>
            </a:r>
            <a:r>
              <a:rPr lang="en-US" sz="1670" dirty="0"/>
              <a:t>situation analysis incorporating SWOT (strengths, weaknesses, opportunities and </a:t>
            </a:r>
            <a:r>
              <a:rPr lang="en-US" sz="1670" dirty="0" smtClean="0"/>
              <a:t>threats) and </a:t>
            </a:r>
            <a:r>
              <a:rPr lang="en-US" sz="1670" dirty="0"/>
              <a:t>PEST (political, economic, social and technological influences) analyses</a:t>
            </a:r>
          </a:p>
          <a:p>
            <a:pPr marL="695325" indent="-238125">
              <a:buClr>
                <a:srgbClr val="0070C0"/>
              </a:buClr>
              <a:buFont typeface="Arial" panose="020B0604020202020204" pitchFamily="34" charset="0"/>
              <a:buChar char="•"/>
            </a:pPr>
            <a:r>
              <a:rPr lang="en-US" sz="1670" dirty="0" smtClean="0"/>
              <a:t>the </a:t>
            </a:r>
            <a:r>
              <a:rPr lang="en-US" sz="1670" dirty="0"/>
              <a:t>development of an effective marketing mix (product, price, place and promotion)</a:t>
            </a:r>
          </a:p>
        </p:txBody>
      </p:sp>
    </p:spTree>
    <p:extLst>
      <p:ext uri="{BB962C8B-B14F-4D97-AF65-F5344CB8AC3E}">
        <p14:creationId xmlns:p14="http://schemas.microsoft.com/office/powerpoint/2010/main" val="423614348"/>
      </p:ext>
    </p:extLst>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39691"/>
            <a:ext cx="8712968" cy="3785652"/>
          </a:xfrm>
          <a:prstGeom prst="rect">
            <a:avLst/>
          </a:prstGeom>
        </p:spPr>
        <p:txBody>
          <a:bodyPr wrap="square" lIns="45720" tIns="45720" rIns="45720" bIns="45720">
            <a:spAutoFit/>
          </a:bodyPr>
          <a:lstStyle/>
          <a:p>
            <a:pPr>
              <a:buClr>
                <a:srgbClr val="00B050"/>
              </a:buClr>
              <a:buSzPct val="80000"/>
            </a:pPr>
            <a:r>
              <a:rPr lang="en-US" sz="2000" b="1" dirty="0" smtClean="0">
                <a:solidFill>
                  <a:srgbClr val="C00000"/>
                </a:solidFill>
              </a:rPr>
              <a:t>Costs</a:t>
            </a:r>
            <a:endParaRPr lang="en-US" sz="2000" b="1" dirty="0">
              <a:solidFill>
                <a:srgbClr val="C00000"/>
              </a:solidFill>
            </a:endParaRPr>
          </a:p>
          <a:p>
            <a:pPr marL="342900" indent="-342900">
              <a:buClr>
                <a:srgbClr val="00B050"/>
              </a:buClr>
              <a:buSzPct val="80000"/>
              <a:buFont typeface="Arial" panose="020B0604020202020204" pitchFamily="34" charset="0"/>
              <a:buChar char="►"/>
            </a:pPr>
            <a:r>
              <a:rPr lang="en-US" sz="2000" dirty="0"/>
              <a:t>Prime locations cost money. Landowners in areas </a:t>
            </a:r>
            <a:r>
              <a:rPr lang="en-US" sz="2000" dirty="0" smtClean="0"/>
              <a:t/>
            </a:r>
            <a:br>
              <a:rPr lang="en-US" sz="2000" dirty="0" smtClean="0"/>
            </a:br>
            <a:r>
              <a:rPr lang="en-US" sz="2000" dirty="0" smtClean="0"/>
              <a:t>with </a:t>
            </a:r>
            <a:r>
              <a:rPr lang="en-US" sz="2000" dirty="0"/>
              <a:t>potential for tourism development will charge </a:t>
            </a:r>
            <a:r>
              <a:rPr lang="en-US" sz="2000" dirty="0" smtClean="0"/>
              <a:t/>
            </a:r>
            <a:br>
              <a:rPr lang="en-US" sz="2000" dirty="0" smtClean="0"/>
            </a:br>
            <a:r>
              <a:rPr lang="en-US" sz="2000" dirty="0" smtClean="0"/>
              <a:t>the </a:t>
            </a:r>
            <a:r>
              <a:rPr lang="en-US" sz="2000" dirty="0"/>
              <a:t>highest possible rates to sell their land. </a:t>
            </a:r>
            <a:endParaRPr lang="en-US" sz="2000" dirty="0" smtClean="0"/>
          </a:p>
          <a:p>
            <a:pPr marL="342900" indent="-342900">
              <a:buClr>
                <a:srgbClr val="00B050"/>
              </a:buClr>
              <a:buSzPct val="80000"/>
              <a:buFont typeface="Arial" panose="020B0604020202020204" pitchFamily="34" charset="0"/>
              <a:buChar char="►"/>
            </a:pPr>
            <a:r>
              <a:rPr lang="en-US" sz="2000" dirty="0" smtClean="0"/>
              <a:t>As </a:t>
            </a:r>
            <a:r>
              <a:rPr lang="en-US" sz="2000" dirty="0"/>
              <a:t>areas become more developed and land becomes less available, the cost of acquiring land or premises will increase further. This will limit the choice of where many travel and tourism providers are able to locate their travel and tourism products and services</a:t>
            </a:r>
            <a:r>
              <a:rPr lang="en-US" sz="2000" dirty="0" smtClean="0"/>
              <a:t>.</a:t>
            </a:r>
          </a:p>
          <a:p>
            <a:pPr>
              <a:buClr>
                <a:srgbClr val="00B050"/>
              </a:buClr>
              <a:buSzPct val="80000"/>
            </a:pPr>
            <a:r>
              <a:rPr lang="en-US" sz="2000" b="1" dirty="0">
                <a:solidFill>
                  <a:srgbClr val="C00000"/>
                </a:solidFill>
              </a:rPr>
              <a:t>Availability of suitable premises</a:t>
            </a:r>
          </a:p>
          <a:p>
            <a:pPr marL="342900" indent="-342900">
              <a:buClr>
                <a:srgbClr val="00B050"/>
              </a:buClr>
              <a:buSzPct val="80000"/>
              <a:buFont typeface="Arial" panose="020B0604020202020204" pitchFamily="34" charset="0"/>
              <a:buChar char="►"/>
            </a:pPr>
            <a:r>
              <a:rPr lang="en-US" sz="2000" dirty="0"/>
              <a:t>Travel and tourism providers such as travel agents, </a:t>
            </a:r>
            <a:r>
              <a:rPr lang="en-US" sz="2000" dirty="0" err="1"/>
              <a:t>bureaux</a:t>
            </a:r>
            <a:r>
              <a:rPr lang="en-US" sz="2000" dirty="0"/>
              <a:t> de change and tourism information </a:t>
            </a:r>
            <a:r>
              <a:rPr lang="en-US" sz="2000" dirty="0" err="1"/>
              <a:t>centres</a:t>
            </a:r>
            <a:r>
              <a:rPr lang="en-US" sz="2000" dirty="0"/>
              <a:t> require suitable premises in the central business district in tourism destinations. </a:t>
            </a:r>
            <a:endParaRPr lang="en-US" sz="20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5.5 </a:t>
            </a:r>
            <a:r>
              <a:rPr lang="en-US" sz="3300" dirty="0"/>
              <a:t>– </a:t>
            </a:r>
            <a:r>
              <a:rPr lang="en-US" sz="3300" dirty="0" smtClean="0"/>
              <a:t>Place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209</a:t>
            </a:r>
            <a:endParaRPr lang="en-GB" sz="1400" b="1" dirty="0">
              <a:latin typeface="Calibri" panose="020F0502020204030204" pitchFamily="34" charset="0"/>
            </a:endParaRPr>
          </a:p>
        </p:txBody>
      </p:sp>
      <p:pic>
        <p:nvPicPr>
          <p:cNvPr id="14338" name="Picture 2" descr="Image result for bureau de change booth"/>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444208" y="4587580"/>
            <a:ext cx="2448272" cy="203850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4797152"/>
            <a:ext cx="6264696" cy="1938992"/>
          </a:xfrm>
          <a:prstGeom prst="rect">
            <a:avLst/>
          </a:prstGeom>
        </p:spPr>
        <p:txBody>
          <a:bodyPr wrap="square">
            <a:spAutoFit/>
          </a:bodyPr>
          <a:lstStyle/>
          <a:p>
            <a:pPr marL="342900" indent="-342900">
              <a:buClr>
                <a:srgbClr val="00B050"/>
              </a:buClr>
              <a:buSzPct val="80000"/>
              <a:buFont typeface="Arial" panose="020B0604020202020204" pitchFamily="34" charset="0"/>
              <a:buChar char="►"/>
            </a:pPr>
            <a:r>
              <a:rPr lang="en-US" sz="2000" dirty="0"/>
              <a:t>Similarly, hotel chains, restaurants and tourist attractions require suitable premises from which to operate. International organisations plan with precision the global distribution of their facilities using locational analysis to determine the best sites for their premises.</a:t>
            </a:r>
          </a:p>
        </p:txBody>
      </p:sp>
      <p:pic>
        <p:nvPicPr>
          <p:cNvPr id="14340" name="Picture 4" descr="Image result for maldiv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228184" y="1157375"/>
            <a:ext cx="2682924" cy="1250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9284573"/>
      </p:ext>
    </p:extLst>
  </p:cSld>
  <p:clrMapOvr>
    <a:masterClrMapping/>
  </p:clrMapOvr>
  <p:transition advClick="0"/>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39691"/>
            <a:ext cx="6192688" cy="5586145"/>
          </a:xfrm>
          <a:prstGeom prst="rect">
            <a:avLst/>
          </a:prstGeom>
        </p:spPr>
        <p:txBody>
          <a:bodyPr wrap="square" lIns="45720" tIns="45720" rIns="45720" bIns="45720">
            <a:spAutoFit/>
          </a:bodyPr>
          <a:lstStyle/>
          <a:p>
            <a:pPr>
              <a:buClr>
                <a:srgbClr val="00B050"/>
              </a:buClr>
              <a:buSzPct val="80000"/>
            </a:pPr>
            <a:r>
              <a:rPr lang="en-US" sz="2100" b="1" dirty="0" smtClean="0">
                <a:solidFill>
                  <a:srgbClr val="C00000"/>
                </a:solidFill>
              </a:rPr>
              <a:t>Character </a:t>
            </a:r>
            <a:r>
              <a:rPr lang="en-US" sz="2100" b="1" dirty="0">
                <a:solidFill>
                  <a:srgbClr val="C00000"/>
                </a:solidFill>
              </a:rPr>
              <a:t>of area</a:t>
            </a:r>
          </a:p>
          <a:p>
            <a:pPr marL="342900" indent="-342900">
              <a:buClr>
                <a:srgbClr val="00B050"/>
              </a:buClr>
              <a:buSzPct val="80000"/>
              <a:buFont typeface="Arial" panose="020B0604020202020204" pitchFamily="34" charset="0"/>
              <a:buChar char="►"/>
            </a:pPr>
            <a:r>
              <a:rPr lang="en-US" sz="2100" dirty="0"/>
              <a:t>The character of the area plays a significant part in selecting an appropriate location. Areas with political instability, high crime rates, and social deprivation do not always make the best tourist destinations. </a:t>
            </a:r>
            <a:endParaRPr lang="en-US" sz="2100" dirty="0" smtClean="0"/>
          </a:p>
          <a:p>
            <a:pPr marL="342900" indent="-342900">
              <a:buClr>
                <a:srgbClr val="00B050"/>
              </a:buClr>
              <a:buSzPct val="80000"/>
              <a:buFont typeface="Arial" panose="020B0604020202020204" pitchFamily="34" charset="0"/>
              <a:buChar char="►"/>
            </a:pPr>
            <a:r>
              <a:rPr lang="en-US" sz="2100" dirty="0" smtClean="0"/>
              <a:t>Travel </a:t>
            </a:r>
            <a:r>
              <a:rPr lang="en-US" sz="2100" dirty="0"/>
              <a:t>and tourism providers also consider standards of living and general living costs in the areas they choose for tourism development.</a:t>
            </a:r>
          </a:p>
          <a:p>
            <a:pPr>
              <a:buClr>
                <a:srgbClr val="00B050"/>
              </a:buClr>
              <a:buSzPct val="80000"/>
            </a:pPr>
            <a:r>
              <a:rPr lang="en-US" sz="2100" b="1" dirty="0">
                <a:solidFill>
                  <a:srgbClr val="C00000"/>
                </a:solidFill>
              </a:rPr>
              <a:t>Local and transient population</a:t>
            </a:r>
          </a:p>
          <a:p>
            <a:pPr marL="342900" indent="-342900">
              <a:buClr>
                <a:srgbClr val="00B050"/>
              </a:buClr>
              <a:buSzPct val="80000"/>
              <a:buFont typeface="Arial" panose="020B0604020202020204" pitchFamily="34" charset="0"/>
              <a:buChar char="►"/>
            </a:pPr>
            <a:r>
              <a:rPr lang="en-US" sz="2100" dirty="0"/>
              <a:t>It is important that there is easy access to local populations in terms of workforce and a potential customer base for travel and tourism providers. </a:t>
            </a:r>
            <a:endParaRPr lang="en-US" sz="2100" dirty="0" smtClean="0"/>
          </a:p>
          <a:p>
            <a:pPr marL="342900" indent="-342900">
              <a:buClr>
                <a:srgbClr val="00B050"/>
              </a:buClr>
              <a:buSzPct val="80000"/>
              <a:buFont typeface="Arial" panose="020B0604020202020204" pitchFamily="34" charset="0"/>
              <a:buChar char="►"/>
            </a:pPr>
            <a:r>
              <a:rPr lang="en-US" sz="2100" dirty="0" smtClean="0"/>
              <a:t>There </a:t>
            </a:r>
            <a:r>
              <a:rPr lang="en-US" sz="2100" dirty="0"/>
              <a:t>also needs to be a transient population to make full use of the facilities being offered. This requires adequate infrastructure to be in place to accommodate this transient population.</a:t>
            </a:r>
            <a:endParaRPr lang="en-US" sz="21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5.5 </a:t>
            </a:r>
            <a:r>
              <a:rPr lang="en-US" sz="3300" dirty="0"/>
              <a:t>– </a:t>
            </a:r>
            <a:r>
              <a:rPr lang="en-US" sz="3300" dirty="0" smtClean="0"/>
              <a:t>Place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209</a:t>
            </a:r>
            <a:endParaRPr lang="en-GB" sz="1400" b="1" dirty="0">
              <a:latin typeface="Calibri" panose="020F0502020204030204" pitchFamily="34" charset="0"/>
            </a:endParaRPr>
          </a:p>
        </p:txBody>
      </p:sp>
      <p:pic>
        <p:nvPicPr>
          <p:cNvPr id="16386" name="Picture 2" descr="Image result for hotels next to slum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402660" y="1196752"/>
            <a:ext cx="2489820" cy="2140495"/>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Image result for tourism and local econom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02660" y="3501008"/>
            <a:ext cx="2484090" cy="1398097"/>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Image result for tourism and migrant worker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72200" y="5041046"/>
            <a:ext cx="2514550" cy="1628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3633289"/>
      </p:ext>
    </p:extLst>
  </p:cSld>
  <p:clrMapOvr>
    <a:masterClrMapping/>
  </p:clrMapOvr>
  <p:transition advClick="0"/>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300" dirty="0" smtClean="0"/>
              <a:t>5.5 </a:t>
            </a:r>
            <a:r>
              <a:rPr lang="en-US" sz="3300" dirty="0"/>
              <a:t>– </a:t>
            </a:r>
            <a:r>
              <a:rPr lang="en-US" sz="3300" dirty="0" smtClean="0"/>
              <a:t>Place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210</a:t>
            </a:r>
            <a:endParaRPr lang="en-GB" sz="1400" b="1" dirty="0">
              <a:latin typeface="Calibri" panose="020F0502020204030204" pitchFamily="34" charset="0"/>
            </a:endParaRPr>
          </a:p>
        </p:txBody>
      </p:sp>
      <p:grpSp>
        <p:nvGrpSpPr>
          <p:cNvPr id="8" name="Group 7"/>
          <p:cNvGrpSpPr/>
          <p:nvPr/>
        </p:nvGrpSpPr>
        <p:grpSpPr>
          <a:xfrm>
            <a:off x="165110" y="1052736"/>
            <a:ext cx="8962070" cy="5546301"/>
            <a:chOff x="165110" y="3537733"/>
            <a:chExt cx="8962070" cy="5546301"/>
          </a:xfrm>
        </p:grpSpPr>
        <p:sp>
          <p:nvSpPr>
            <p:cNvPr id="9" name="Rectangle 8"/>
            <p:cNvSpPr/>
            <p:nvPr/>
          </p:nvSpPr>
          <p:spPr>
            <a:xfrm>
              <a:off x="165110" y="4141142"/>
              <a:ext cx="8727370" cy="4942892"/>
            </a:xfrm>
            <a:prstGeom prst="rect">
              <a:avLst/>
            </a:prstGeom>
            <a:solidFill>
              <a:srgbClr val="F9CBF6"/>
            </a:solidFill>
            <a:ln w="57150">
              <a:solidFill>
                <a:srgbClr val="B21212"/>
              </a:solidFill>
            </a:ln>
          </p:spPr>
          <p:txBody>
            <a:bodyPr wrap="square">
              <a:spAutoFit/>
            </a:bodyPr>
            <a:lstStyle/>
            <a:p>
              <a:pPr>
                <a:buClr>
                  <a:srgbClr val="C00000"/>
                </a:buClr>
                <a:buSzPct val="80000"/>
              </a:pPr>
              <a:r>
                <a:rPr lang="en-US" sz="1970" b="1" dirty="0"/>
                <a:t>Exploring the slums of India, Brazil and South Africa</a:t>
              </a:r>
            </a:p>
            <a:p>
              <a:pPr marL="342900" indent="-342900">
                <a:buClr>
                  <a:srgbClr val="C00000"/>
                </a:buClr>
                <a:buSzPct val="80000"/>
                <a:buFont typeface="Arial" panose="020B0604020202020204" pitchFamily="34" charset="0"/>
                <a:buChar char="►"/>
              </a:pPr>
              <a:r>
                <a:rPr lang="en-US" sz="1970" dirty="0"/>
                <a:t>Pick your way through a squatter settlement of Mumbai, India, where one million people live in an area half the size of New </a:t>
              </a:r>
              <a:r>
                <a:rPr lang="en-US" sz="1970" dirty="0" err="1"/>
                <a:t>Yorks</a:t>
              </a:r>
              <a:r>
                <a:rPr lang="en-US" sz="1970" dirty="0"/>
                <a:t> Central Park. </a:t>
              </a:r>
              <a:endParaRPr lang="en-US" sz="1970" dirty="0" smtClean="0"/>
            </a:p>
            <a:p>
              <a:pPr marL="342900" indent="-342900">
                <a:buClr>
                  <a:srgbClr val="C00000"/>
                </a:buClr>
                <a:buSzPct val="80000"/>
                <a:buFont typeface="Arial" panose="020B0604020202020204" pitchFamily="34" charset="0"/>
                <a:buChar char="►"/>
              </a:pPr>
              <a:r>
                <a:rPr lang="en-US" sz="1970" dirty="0" smtClean="0"/>
                <a:t>Step </a:t>
              </a:r>
              <a:r>
                <a:rPr lang="en-US" sz="1970" dirty="0"/>
                <a:t>over the rats in the shanty towns around Rio de Janeiro. Or meet local South Africans living in a Soweto township near Johannesburg, dubbed the most dangerous city outside of war zones. </a:t>
              </a:r>
              <a:endParaRPr lang="en-US" sz="1970" dirty="0" smtClean="0"/>
            </a:p>
            <a:p>
              <a:pPr marL="342900" indent="-342900">
                <a:buClr>
                  <a:srgbClr val="C00000"/>
                </a:buClr>
                <a:buSzPct val="80000"/>
                <a:buFont typeface="Arial" panose="020B0604020202020204" pitchFamily="34" charset="0"/>
                <a:buChar char="►"/>
              </a:pPr>
              <a:r>
                <a:rPr lang="en-US" sz="1970" dirty="0" smtClean="0"/>
                <a:t>These </a:t>
              </a:r>
              <a:r>
                <a:rPr lang="en-US" sz="1970" dirty="0"/>
                <a:t>kinds of activities all fall under the heading of </a:t>
              </a:r>
              <a:r>
                <a:rPr lang="en-US" sz="1970" b="1" dirty="0"/>
                <a:t>poverty tourism</a:t>
              </a:r>
              <a:r>
                <a:rPr lang="en-US" sz="1970" dirty="0"/>
                <a:t>.</a:t>
              </a:r>
            </a:p>
            <a:p>
              <a:pPr marL="342900" indent="-342900">
                <a:buClr>
                  <a:srgbClr val="C00000"/>
                </a:buClr>
                <a:buSzPct val="80000"/>
                <a:buFont typeface="Arial" panose="020B0604020202020204" pitchFamily="34" charset="0"/>
                <a:buChar char="►"/>
              </a:pPr>
              <a:r>
                <a:rPr lang="en-US" sz="1970" dirty="0"/>
                <a:t>Poverty tourism, sometimes called ‘</a:t>
              </a:r>
              <a:r>
                <a:rPr lang="en-US" sz="1970" dirty="0" err="1"/>
                <a:t>poorism</a:t>
              </a:r>
              <a:r>
                <a:rPr lang="en-US" sz="1970" dirty="0"/>
                <a:t>, commonly refers to small </a:t>
              </a:r>
              <a:r>
                <a:rPr lang="en-US" sz="1970" dirty="0" err="1"/>
                <a:t>organised</a:t>
              </a:r>
              <a:r>
                <a:rPr lang="en-US" sz="1970" dirty="0"/>
                <a:t> tours that you can take upon arriving in a city, and these tours will walk or drive you through an area of extreme poverty. </a:t>
              </a:r>
              <a:endParaRPr lang="en-US" sz="1970" dirty="0" smtClean="0"/>
            </a:p>
            <a:p>
              <a:pPr marL="342900" indent="-342900">
                <a:buClr>
                  <a:srgbClr val="C00000"/>
                </a:buClr>
                <a:buSzPct val="80000"/>
                <a:buFont typeface="Arial" panose="020B0604020202020204" pitchFamily="34" charset="0"/>
                <a:buChar char="►"/>
              </a:pPr>
              <a:r>
                <a:rPr lang="en-US" sz="1970" dirty="0" smtClean="0"/>
                <a:t>While </a:t>
              </a:r>
              <a:r>
                <a:rPr lang="en-US" sz="1970" dirty="0"/>
                <a:t>poverty tours exist in all parts of the world - even in developed countries, there are tours of the immigrant zone of Rotterdam in the Netherlands, or around poor areas of Houston or New York - the most common tours you’ll hear about are those of the favelas in Rio de Janeiro, the shanty towns in South Africa, and of the squatter settlements of India, particularly in large </a:t>
              </a:r>
              <a:r>
                <a:rPr lang="en-US" sz="1970" dirty="0" smtClean="0"/>
                <a:t>cities like Mumbai.</a:t>
              </a:r>
              <a:endParaRPr lang="en-US" sz="1970" dirty="0"/>
            </a:p>
          </p:txBody>
        </p:sp>
        <p:grpSp>
          <p:nvGrpSpPr>
            <p:cNvPr id="10" name="Group 9"/>
            <p:cNvGrpSpPr/>
            <p:nvPr/>
          </p:nvGrpSpPr>
          <p:grpSpPr>
            <a:xfrm>
              <a:off x="165110" y="3537733"/>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6</a:t>
                </a:r>
                <a:r>
                  <a:rPr lang="en-US" sz="2000" b="1" dirty="0">
                    <a:solidFill>
                      <a:schemeClr val="bg1"/>
                    </a:solidFill>
                  </a:rPr>
                  <a:t>: Poverty Tourism</a:t>
                </a: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pSp>
    </p:spTree>
    <p:extLst>
      <p:ext uri="{BB962C8B-B14F-4D97-AF65-F5344CB8AC3E}">
        <p14:creationId xmlns:p14="http://schemas.microsoft.com/office/powerpoint/2010/main" val="2529184110"/>
      </p:ext>
    </p:extLst>
  </p:cSld>
  <p:clrMapOvr>
    <a:masterClrMapping/>
  </p:clrMapOvr>
  <p:transition advClick="0"/>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300" dirty="0" smtClean="0"/>
              <a:t>5.5 </a:t>
            </a:r>
            <a:r>
              <a:rPr lang="en-US" sz="3300" dirty="0"/>
              <a:t>– </a:t>
            </a:r>
            <a:r>
              <a:rPr lang="en-US" sz="3300" dirty="0" smtClean="0"/>
              <a:t>Place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210</a:t>
            </a:r>
            <a:endParaRPr lang="en-GB" sz="1400" b="1" dirty="0">
              <a:latin typeface="Calibri" panose="020F0502020204030204" pitchFamily="34" charset="0"/>
            </a:endParaRPr>
          </a:p>
        </p:txBody>
      </p:sp>
      <p:grpSp>
        <p:nvGrpSpPr>
          <p:cNvPr id="8" name="Group 7"/>
          <p:cNvGrpSpPr/>
          <p:nvPr/>
        </p:nvGrpSpPr>
        <p:grpSpPr>
          <a:xfrm>
            <a:off x="165110" y="980728"/>
            <a:ext cx="8962070" cy="5688632"/>
            <a:chOff x="165110" y="3537733"/>
            <a:chExt cx="8962070" cy="5521328"/>
          </a:xfrm>
        </p:grpSpPr>
        <p:sp>
          <p:nvSpPr>
            <p:cNvPr id="9" name="Rectangle 8"/>
            <p:cNvSpPr/>
            <p:nvPr/>
          </p:nvSpPr>
          <p:spPr>
            <a:xfrm>
              <a:off x="165110" y="4142299"/>
              <a:ext cx="8727370" cy="4916762"/>
            </a:xfrm>
            <a:prstGeom prst="rect">
              <a:avLst/>
            </a:prstGeom>
            <a:solidFill>
              <a:srgbClr val="F9CBF6"/>
            </a:solidFill>
            <a:ln w="57150">
              <a:solidFill>
                <a:srgbClr val="B21212"/>
              </a:solidFill>
            </a:ln>
          </p:spPr>
          <p:txBody>
            <a:bodyPr wrap="square" rIns="2468880">
              <a:spAutoFit/>
            </a:bodyPr>
            <a:lstStyle/>
            <a:p>
              <a:pPr>
                <a:buClr>
                  <a:srgbClr val="C00000"/>
                </a:buClr>
                <a:buSzPct val="80000"/>
              </a:pPr>
              <a:r>
                <a:rPr lang="en-US" sz="1970" b="1" dirty="0"/>
                <a:t>Exploring the slums of India, Brazil </a:t>
              </a:r>
              <a:r>
                <a:rPr lang="en-US" sz="1970" b="1" dirty="0" smtClean="0"/>
                <a:t>&amp; South </a:t>
              </a:r>
              <a:r>
                <a:rPr lang="en-US" sz="1970" b="1" dirty="0"/>
                <a:t>Africa</a:t>
              </a:r>
            </a:p>
            <a:p>
              <a:pPr marL="342900" indent="-342900">
                <a:buClr>
                  <a:srgbClr val="C00000"/>
                </a:buClr>
                <a:buSzPct val="80000"/>
                <a:buFont typeface="Arial" panose="020B0604020202020204" pitchFamily="34" charset="0"/>
                <a:buChar char="►"/>
              </a:pPr>
              <a:r>
                <a:rPr lang="en-US" sz="1970" dirty="0"/>
                <a:t>Some of these trips have been running for the best part of two decades, usually quietly without heavy promotion.</a:t>
              </a:r>
            </a:p>
            <a:p>
              <a:pPr marL="342900" indent="-342900">
                <a:buClr>
                  <a:srgbClr val="C00000"/>
                </a:buClr>
                <a:buSzPct val="80000"/>
                <a:buFont typeface="Arial" panose="020B0604020202020204" pitchFamily="34" charset="0"/>
                <a:buChar char="►"/>
              </a:pPr>
              <a:r>
                <a:rPr lang="en-US" sz="1970" dirty="0"/>
                <a:t>In Mumbai, the effort is taken to keep the tours grounded in reality and to avoid the possibilities of voyeurism as much as possible. Tourists are not allowed to take photographs, and the groups are kept to a maximum of five people so it does not look too intrusive. They also use guides who are very knowledgeable about the area, so they can answer all your questions, and the company gives 80% of the after tax profit from the tours to local NGOs to help alleviate poverty.</a:t>
              </a:r>
            </a:p>
            <a:p>
              <a:pPr marL="342900" indent="-342900">
                <a:buClr>
                  <a:srgbClr val="C00000"/>
                </a:buClr>
                <a:buSzPct val="80000"/>
                <a:buFont typeface="Arial" panose="020B0604020202020204" pitchFamily="34" charset="0"/>
                <a:buChar char="►"/>
              </a:pPr>
              <a:r>
                <a:rPr lang="en-US" dirty="0"/>
                <a:t>Adapted from: </a:t>
              </a:r>
              <a:r>
                <a:rPr lang="en-US" dirty="0">
                  <a:hlinkClick r:id="rId4"/>
                </a:rPr>
                <a:t>http://</a:t>
              </a:r>
              <a:r>
                <a:rPr lang="en-US" dirty="0" smtClean="0">
                  <a:hlinkClick r:id="rId4"/>
                </a:rPr>
                <a:t>www.vagabondish.com/poverty-tourism-touring-the-slums-of-india-brazil-and-south-africa/</a:t>
              </a:r>
              <a:r>
                <a:rPr lang="en-US" dirty="0" smtClean="0"/>
                <a:t> </a:t>
              </a:r>
              <a:endParaRPr lang="en-US" dirty="0"/>
            </a:p>
          </p:txBody>
        </p:sp>
        <p:grpSp>
          <p:nvGrpSpPr>
            <p:cNvPr id="10" name="Group 9"/>
            <p:cNvGrpSpPr/>
            <p:nvPr/>
          </p:nvGrpSpPr>
          <p:grpSpPr>
            <a:xfrm>
              <a:off x="165110" y="3537733"/>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6</a:t>
                </a:r>
                <a:r>
                  <a:rPr lang="en-US" sz="2000" b="1" dirty="0">
                    <a:solidFill>
                      <a:schemeClr val="bg1"/>
                    </a:solidFill>
                  </a:rPr>
                  <a:t>: Poverty Tourism</a:t>
                </a: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pSp>
      <p:pic>
        <p:nvPicPr>
          <p:cNvPr id="17410" name="Picture 2" descr="Antop Hill Squatter Slum, Mumbai"/>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16216" y="3356992"/>
            <a:ext cx="2279948" cy="1550365"/>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Favela Dona Marta, Rio de Janeiro"/>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516216" y="1693500"/>
            <a:ext cx="2314228" cy="1519475"/>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Image result for mumbai slum tou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16216" y="5024536"/>
            <a:ext cx="2285494" cy="1500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9537191"/>
      </p:ext>
    </p:extLst>
  </p:cSld>
  <p:clrMapOvr>
    <a:masterClrMapping/>
  </p:clrMapOvr>
  <p:transition advClick="0"/>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39691"/>
            <a:ext cx="6120680" cy="5401479"/>
          </a:xfrm>
          <a:prstGeom prst="rect">
            <a:avLst/>
          </a:prstGeom>
        </p:spPr>
        <p:txBody>
          <a:bodyPr wrap="square" lIns="45720" tIns="45720" rIns="45720" bIns="45720">
            <a:spAutoFit/>
          </a:bodyPr>
          <a:lstStyle/>
          <a:p>
            <a:pPr>
              <a:buClr>
                <a:srgbClr val="00B050"/>
              </a:buClr>
              <a:buSzPct val="80000"/>
            </a:pPr>
            <a:r>
              <a:rPr lang="en-US" sz="2300" b="1" dirty="0" smtClean="0">
                <a:solidFill>
                  <a:srgbClr val="C00000"/>
                </a:solidFill>
              </a:rPr>
              <a:t>Adjacent </a:t>
            </a:r>
            <a:r>
              <a:rPr lang="en-US" sz="2300" b="1" dirty="0">
                <a:solidFill>
                  <a:srgbClr val="C00000"/>
                </a:solidFill>
              </a:rPr>
              <a:t>facilities</a:t>
            </a:r>
          </a:p>
          <a:p>
            <a:pPr marL="342900" indent="-342900">
              <a:buClr>
                <a:srgbClr val="00B050"/>
              </a:buClr>
              <a:buSzPct val="80000"/>
              <a:buFont typeface="Arial" panose="020B0604020202020204" pitchFamily="34" charset="0"/>
              <a:buChar char="►"/>
            </a:pPr>
            <a:r>
              <a:rPr lang="en-US" sz="2300" dirty="0"/>
              <a:t>Travel and tourism providers consider what else there is in </a:t>
            </a:r>
            <a:r>
              <a:rPr lang="en-US" sz="2300" dirty="0" smtClean="0"/>
              <a:t>close proximity </a:t>
            </a:r>
            <a:r>
              <a:rPr lang="en-US" sz="2300" dirty="0"/>
              <a:t>to a selected site for tourism development.</a:t>
            </a:r>
          </a:p>
          <a:p>
            <a:pPr marL="342900" indent="-342900">
              <a:buClr>
                <a:srgbClr val="00B050"/>
              </a:buClr>
              <a:buSzPct val="80000"/>
              <a:buFont typeface="Arial" panose="020B0604020202020204" pitchFamily="34" charset="0"/>
              <a:buChar char="►"/>
            </a:pPr>
            <a:r>
              <a:rPr lang="en-US" sz="2300" dirty="0"/>
              <a:t>It is beneficial to have linked tourism facilities close by - cafes near to tourist attractions, restaurants and bars close to hotels etc., enabling customers to gain easy access to a wide range of amenities. </a:t>
            </a:r>
            <a:endParaRPr lang="en-US" sz="2300" dirty="0" smtClean="0"/>
          </a:p>
          <a:p>
            <a:pPr marL="342900" indent="-342900">
              <a:buClr>
                <a:srgbClr val="00B050"/>
              </a:buClr>
              <a:buSzPct val="80000"/>
              <a:buFont typeface="Arial" panose="020B0604020202020204" pitchFamily="34" charset="0"/>
              <a:buChar char="►"/>
            </a:pPr>
            <a:r>
              <a:rPr lang="en-US" sz="2300" dirty="0" smtClean="0"/>
              <a:t>Providers </a:t>
            </a:r>
            <a:r>
              <a:rPr lang="en-US" sz="2300" dirty="0"/>
              <a:t>will also make an assessment of the proximity of any competitors. It is quite common to find a cluster of travel agents on the high street; similarly in city destinations it is not unusual for several tourist attractions to be located close together.</a:t>
            </a:r>
            <a:endParaRPr lang="en-US" sz="23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5.5 </a:t>
            </a:r>
            <a:r>
              <a:rPr lang="en-US" sz="3300" dirty="0"/>
              <a:t>– </a:t>
            </a:r>
            <a:r>
              <a:rPr lang="en-US" sz="3300" dirty="0" smtClean="0"/>
              <a:t>Place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210</a:t>
            </a:r>
            <a:endParaRPr lang="en-GB" sz="1400" b="1" dirty="0">
              <a:latin typeface="Calibri" panose="020F0502020204030204" pitchFamily="34" charset="0"/>
            </a:endParaRPr>
          </a:p>
        </p:txBody>
      </p:sp>
      <p:pic>
        <p:nvPicPr>
          <p:cNvPr id="19458" name="Picture 2" descr="Image result for cafe overlooking duom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8710" y="1156502"/>
            <a:ext cx="2542338" cy="1696434"/>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38709" y="2996952"/>
            <a:ext cx="2542338" cy="3627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0895909"/>
      </p:ext>
    </p:extLst>
  </p:cSld>
  <p:clrMapOvr>
    <a:masterClrMapping/>
  </p:clrMapOvr>
  <p:transition advClick="0"/>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39691"/>
            <a:ext cx="5760640" cy="5693866"/>
          </a:xfrm>
          <a:prstGeom prst="rect">
            <a:avLst/>
          </a:prstGeom>
        </p:spPr>
        <p:txBody>
          <a:bodyPr wrap="square" lIns="45720" tIns="45720" rIns="45720" bIns="45720">
            <a:spAutoFit/>
          </a:bodyPr>
          <a:lstStyle/>
          <a:p>
            <a:pPr>
              <a:buClr>
                <a:srgbClr val="00B050"/>
              </a:buClr>
              <a:buSzPct val="80000"/>
            </a:pPr>
            <a:r>
              <a:rPr lang="en-US" sz="2800" b="1" dirty="0" smtClean="0">
                <a:solidFill>
                  <a:srgbClr val="C00000"/>
                </a:solidFill>
              </a:rPr>
              <a:t>Access/transport </a:t>
            </a:r>
            <a:r>
              <a:rPr lang="en-US" sz="2800" b="1" dirty="0">
                <a:solidFill>
                  <a:srgbClr val="C00000"/>
                </a:solidFill>
              </a:rPr>
              <a:t>links</a:t>
            </a:r>
          </a:p>
          <a:p>
            <a:pPr marL="457200" indent="-457200">
              <a:buClr>
                <a:srgbClr val="00B050"/>
              </a:buClr>
              <a:buSzPct val="80000"/>
              <a:buFont typeface="Arial" panose="020B0604020202020204" pitchFamily="34" charset="0"/>
              <a:buChar char="►"/>
            </a:pPr>
            <a:r>
              <a:rPr lang="en-US" sz="2800" dirty="0"/>
              <a:t>It is important to ensure that there is the necessary level of infrastructure available to support high volumes of visitors. </a:t>
            </a:r>
            <a:endParaRPr lang="en-US" sz="2800" dirty="0" smtClean="0"/>
          </a:p>
          <a:p>
            <a:pPr marL="457200" indent="-457200">
              <a:buClr>
                <a:srgbClr val="00B050"/>
              </a:buClr>
              <a:buSzPct val="80000"/>
              <a:buFont typeface="Arial" panose="020B0604020202020204" pitchFamily="34" charset="0"/>
              <a:buChar char="►"/>
            </a:pPr>
            <a:r>
              <a:rPr lang="en-US" sz="2800" dirty="0" smtClean="0"/>
              <a:t>There </a:t>
            </a:r>
            <a:r>
              <a:rPr lang="en-US" sz="2800" dirty="0"/>
              <a:t>needs to be a satisfactory road and railway network, with sufficient carrying capacity to deal with the expected number of visitors. </a:t>
            </a:r>
            <a:endParaRPr lang="en-US" sz="2800" dirty="0" smtClean="0"/>
          </a:p>
          <a:p>
            <a:pPr marL="457200" indent="-457200">
              <a:buClr>
                <a:srgbClr val="00B050"/>
              </a:buClr>
              <a:buSzPct val="80000"/>
              <a:buFont typeface="Arial" panose="020B0604020202020204" pitchFamily="34" charset="0"/>
              <a:buChar char="►"/>
            </a:pPr>
            <a:r>
              <a:rPr lang="en-US" sz="2800" dirty="0" smtClean="0"/>
              <a:t>There </a:t>
            </a:r>
            <a:r>
              <a:rPr lang="en-US" sz="2800" dirty="0"/>
              <a:t>may be a need for park and ride schemes to ease any traffic congestion</a:t>
            </a:r>
            <a:r>
              <a:rPr lang="en-US" sz="2800" dirty="0" smtClean="0"/>
              <a:t>.</a:t>
            </a:r>
            <a:endParaRPr lang="en-US" sz="2800" dirty="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5.5 </a:t>
            </a:r>
            <a:r>
              <a:rPr lang="en-US" sz="3300" dirty="0"/>
              <a:t>– </a:t>
            </a:r>
            <a:r>
              <a:rPr lang="en-US" sz="3300" dirty="0" smtClean="0"/>
              <a:t>Place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211</a:t>
            </a:r>
            <a:endParaRPr lang="en-GB" sz="1400" b="1" dirty="0">
              <a:latin typeface="Calibri" panose="020F0502020204030204" pitchFamily="34" charset="0"/>
            </a:endParaRPr>
          </a:p>
        </p:txBody>
      </p:sp>
      <p:pic>
        <p:nvPicPr>
          <p:cNvPr id="21506" name="Picture 2" descr="Image result for paris bike rental"/>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40152" y="1190625"/>
            <a:ext cx="2952328" cy="1734320"/>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Image result for amsterdam  tra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940152" y="3140968"/>
            <a:ext cx="2928292" cy="1636537"/>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Image result for london oyster card"/>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940152" y="4959532"/>
            <a:ext cx="2924472" cy="1709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6326375"/>
      </p:ext>
    </p:extLst>
  </p:cSld>
  <p:clrMapOvr>
    <a:masterClrMapping/>
  </p:clrMapOvr>
  <p:transition advClick="0"/>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39691"/>
            <a:ext cx="8712969" cy="1554272"/>
          </a:xfrm>
          <a:prstGeom prst="rect">
            <a:avLst/>
          </a:prstGeom>
        </p:spPr>
        <p:txBody>
          <a:bodyPr wrap="square" lIns="45720" tIns="45720" rIns="45720" bIns="45720">
            <a:spAutoFit/>
          </a:bodyPr>
          <a:lstStyle/>
          <a:p>
            <a:pPr>
              <a:buClr>
                <a:srgbClr val="00B050"/>
              </a:buClr>
              <a:buSzPct val="80000"/>
            </a:pPr>
            <a:r>
              <a:rPr lang="en-US" sz="1900" b="1" dirty="0" smtClean="0">
                <a:solidFill>
                  <a:srgbClr val="C00000"/>
                </a:solidFill>
              </a:rPr>
              <a:t>Availability </a:t>
            </a:r>
            <a:r>
              <a:rPr lang="en-US" sz="1900" b="1" dirty="0">
                <a:solidFill>
                  <a:srgbClr val="C00000"/>
                </a:solidFill>
              </a:rPr>
              <a:t>of staff</a:t>
            </a:r>
          </a:p>
          <a:p>
            <a:pPr marL="342900" indent="-342900">
              <a:buClr>
                <a:srgbClr val="00B050"/>
              </a:buClr>
              <a:buSzPct val="80000"/>
              <a:buFont typeface="Arial" panose="020B0604020202020204" pitchFamily="34" charset="0"/>
              <a:buChar char="►"/>
            </a:pPr>
            <a:r>
              <a:rPr lang="en-US" sz="1900" dirty="0"/>
              <a:t>We are aware of the need for a local population close to tourism </a:t>
            </a:r>
            <a:r>
              <a:rPr lang="en-US" sz="1900" dirty="0" err="1"/>
              <a:t>centres</a:t>
            </a:r>
            <a:r>
              <a:rPr lang="en-US" sz="1900" dirty="0"/>
              <a:t> to act as a source of labour. </a:t>
            </a:r>
            <a:r>
              <a:rPr lang="en-US" sz="1900" dirty="0" smtClean="0"/>
              <a:t>Some </a:t>
            </a:r>
            <a:r>
              <a:rPr lang="en-US" sz="1900" dirty="0"/>
              <a:t>organisations also bring in a skilled and experienced workforce from other countries, when first establishing a presence in a new destination, whilst the local workforce receives training. </a:t>
            </a:r>
            <a:endParaRPr lang="en-US" sz="19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5.5 </a:t>
            </a:r>
            <a:r>
              <a:rPr lang="en-US" sz="3300" dirty="0"/>
              <a:t>– </a:t>
            </a:r>
            <a:r>
              <a:rPr lang="en-US" sz="3300" dirty="0" smtClean="0"/>
              <a:t>Place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211</a:t>
            </a:r>
            <a:endParaRPr lang="en-GB" sz="1400" b="1" dirty="0">
              <a:latin typeface="Calibri" panose="020F0502020204030204" pitchFamily="34" charset="0"/>
            </a:endParaRPr>
          </a:p>
        </p:txBody>
      </p:sp>
      <p:pic>
        <p:nvPicPr>
          <p:cNvPr id="20482" name="Picture 2" descr="Image result for tourism wage multiplier effec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359761" y="2636912"/>
            <a:ext cx="3532720" cy="400051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1" y="2636912"/>
            <a:ext cx="4968553" cy="4185761"/>
          </a:xfrm>
          <a:prstGeom prst="rect">
            <a:avLst/>
          </a:prstGeom>
        </p:spPr>
        <p:txBody>
          <a:bodyPr wrap="square">
            <a:spAutoFit/>
          </a:bodyPr>
          <a:lstStyle/>
          <a:p>
            <a:pPr marL="342900" indent="-342900">
              <a:buClr>
                <a:srgbClr val="00B050"/>
              </a:buClr>
              <a:buSzPct val="80000"/>
              <a:buFont typeface="Arial" panose="020B0604020202020204" pitchFamily="34" charset="0"/>
              <a:buChar char="►"/>
            </a:pPr>
            <a:r>
              <a:rPr lang="en-US" sz="1900" dirty="0"/>
              <a:t>Some destinations recruit staff from different countries altogether because of a skills shortage in their own country. </a:t>
            </a:r>
          </a:p>
          <a:p>
            <a:pPr marL="342900" indent="-342900">
              <a:buClr>
                <a:srgbClr val="00B050"/>
              </a:buClr>
              <a:buSzPct val="80000"/>
              <a:buFont typeface="Arial" panose="020B0604020202020204" pitchFamily="34" charset="0"/>
              <a:buChar char="►"/>
            </a:pPr>
            <a:r>
              <a:rPr lang="en-US" sz="1900" dirty="0"/>
              <a:t>There are issues with the likelihood of revenue leakage from destinations as the workers send the money they earn back to their families in their respective countries. </a:t>
            </a:r>
          </a:p>
          <a:p>
            <a:pPr marL="342900" indent="-342900">
              <a:buClr>
                <a:srgbClr val="00B050"/>
              </a:buClr>
              <a:buSzPct val="80000"/>
              <a:buFont typeface="Arial" panose="020B0604020202020204" pitchFamily="34" charset="0"/>
              <a:buChar char="►"/>
            </a:pPr>
            <a:r>
              <a:rPr lang="en-US" sz="1900" dirty="0"/>
              <a:t>If local employees are hired, the wages would re-circulate within that country as the multiplier effect; with immigrant workers, this source of revenue is lost from the local economy </a:t>
            </a:r>
            <a:r>
              <a:rPr lang="en-US" sz="1900" dirty="0" smtClean="0"/>
              <a:t/>
            </a:r>
            <a:br>
              <a:rPr lang="en-US" sz="1900" dirty="0" smtClean="0"/>
            </a:br>
            <a:r>
              <a:rPr lang="en-US" sz="1900" dirty="0" smtClean="0"/>
              <a:t>altogether</a:t>
            </a:r>
            <a:r>
              <a:rPr lang="en-US" sz="1900" dirty="0"/>
              <a:t>.</a:t>
            </a:r>
          </a:p>
        </p:txBody>
      </p:sp>
      <p:sp>
        <p:nvSpPr>
          <p:cNvPr id="9" name="TextBox 8">
            <a:hlinkClick r:id="rId5" action="ppaction://hlinkfile"/>
          </p:cNvPr>
          <p:cNvSpPr txBox="1"/>
          <p:nvPr/>
        </p:nvSpPr>
        <p:spPr>
          <a:xfrm>
            <a:off x="3563888" y="6237312"/>
            <a:ext cx="2224799"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buClr>
                <a:srgbClr val="C00000"/>
              </a:buClr>
              <a:buSzPct val="80000"/>
            </a:pPr>
            <a:r>
              <a:rPr lang="en-US" sz="2000" b="1" dirty="0"/>
              <a:t>Multiplier effect</a:t>
            </a:r>
          </a:p>
        </p:txBody>
      </p:sp>
    </p:spTree>
    <p:extLst>
      <p:ext uri="{BB962C8B-B14F-4D97-AF65-F5344CB8AC3E}">
        <p14:creationId xmlns:p14="http://schemas.microsoft.com/office/powerpoint/2010/main" val="639798964"/>
      </p:ext>
    </p:extLst>
  </p:cSld>
  <p:clrMapOvr>
    <a:masterClrMapping/>
  </p:clrMapOvr>
  <p:transition advClick="0"/>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300" dirty="0" smtClean="0"/>
              <a:t>5.5 </a:t>
            </a:r>
            <a:r>
              <a:rPr lang="en-US" sz="3300" dirty="0"/>
              <a:t>– </a:t>
            </a:r>
            <a:r>
              <a:rPr lang="en-US" sz="3300" dirty="0" smtClean="0"/>
              <a:t>Place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211</a:t>
            </a:r>
            <a:endParaRPr lang="en-GB" sz="1400" b="1" dirty="0">
              <a:latin typeface="Calibri" panose="020F0502020204030204" pitchFamily="34" charset="0"/>
            </a:endParaRPr>
          </a:p>
        </p:txBody>
      </p:sp>
      <p:sp>
        <p:nvSpPr>
          <p:cNvPr id="8" name="Rounded Rectangle 7"/>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2286000" rtlCol="0" anchor="ctr"/>
          <a:lstStyle/>
          <a:p>
            <a:r>
              <a:rPr lang="en-US" b="1" dirty="0" smtClean="0">
                <a:solidFill>
                  <a:srgbClr val="C00000"/>
                </a:solidFill>
                <a:latin typeface="Arial" panose="020B0604020202020204" pitchFamily="34" charset="0"/>
                <a:cs typeface="Arial" panose="020B0604020202020204" pitchFamily="34" charset="0"/>
              </a:rPr>
              <a:t>Example</a:t>
            </a:r>
            <a:endParaRPr lang="en-US" b="1" dirty="0">
              <a:solidFill>
                <a:srgbClr val="C00000"/>
              </a:solidFill>
              <a:latin typeface="Arial" panose="020B0604020202020204" pitchFamily="34" charset="0"/>
              <a:cs typeface="Arial" panose="020B0604020202020204" pitchFamily="34" charset="0"/>
            </a:endParaRPr>
          </a:p>
          <a:p>
            <a:pPr>
              <a:buClr>
                <a:srgbClr val="C00000"/>
              </a:buClr>
              <a:buSzPct val="80000"/>
            </a:pPr>
            <a:r>
              <a:rPr lang="en-US" b="1" dirty="0">
                <a:solidFill>
                  <a:schemeClr val="tx1"/>
                </a:solidFill>
                <a:latin typeface="Arial" panose="020B0604020202020204" pitchFamily="34" charset="0"/>
                <a:cs typeface="Arial" panose="020B0604020202020204" pitchFamily="34" charset="0"/>
              </a:rPr>
              <a:t>Headhunting Overseas</a:t>
            </a:r>
          </a:p>
          <a:p>
            <a:pPr marL="285750" indent="-28575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Headhunter Jane Zimmerman of South Dennis started pairing Jamaican housekeepers with Nantucket resorts in 1989. One-hundred and twenty workforce visas for Cape Cod and Nantucket businesses in that year have grown now into 3,000 visas in 2010 for workers headed to resort destinations all over the US.</a:t>
            </a:r>
          </a:p>
          <a:p>
            <a:pPr marL="285750" indent="-28575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The growth in </a:t>
            </a:r>
            <a:r>
              <a:rPr lang="en-US" dirty="0" err="1">
                <a:solidFill>
                  <a:schemeClr val="tx1"/>
                </a:solidFill>
                <a:latin typeface="Arial" panose="020B0604020202020204" pitchFamily="34" charset="0"/>
                <a:cs typeface="Arial" panose="020B0604020202020204" pitchFamily="34" charset="0"/>
              </a:rPr>
              <a:t>Ms</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Zimmermans</a:t>
            </a:r>
            <a:r>
              <a:rPr lang="en-US" dirty="0">
                <a:solidFill>
                  <a:schemeClr val="tx1"/>
                </a:solidFill>
                <a:latin typeface="Arial" panose="020B0604020202020204" pitchFamily="34" charset="0"/>
                <a:cs typeface="Arial" panose="020B0604020202020204" pitchFamily="34" charset="0"/>
              </a:rPr>
              <a:t> business allowed her to open year-round offices in Jamaica, Bulgaria and Nepal and her business brought 750 immigrant workers to Nantucket in 2010 </a:t>
            </a:r>
            <a:r>
              <a:rPr lang="en-US" dirty="0" smtClean="0">
                <a:solidFill>
                  <a:schemeClr val="tx1"/>
                </a:solidFill>
                <a:latin typeface="Arial" panose="020B0604020202020204" pitchFamily="34" charset="0"/>
                <a:cs typeface="Arial" panose="020B0604020202020204" pitchFamily="34" charset="0"/>
              </a:rPr>
              <a:t>– 90% </a:t>
            </a:r>
            <a:r>
              <a:rPr lang="en-US" dirty="0">
                <a:solidFill>
                  <a:schemeClr val="tx1"/>
                </a:solidFill>
                <a:latin typeface="Arial" panose="020B0604020202020204" pitchFamily="34" charset="0"/>
                <a:cs typeface="Arial" panose="020B0604020202020204" pitchFamily="34" charset="0"/>
              </a:rPr>
              <a:t>of these were from the Caribbean.</a:t>
            </a:r>
          </a:p>
          <a:p>
            <a:pPr marL="285750" indent="-285750">
              <a:buClr>
                <a:srgbClr val="C00000"/>
              </a:buClr>
              <a:buSzPct val="80000"/>
              <a:buFont typeface="Arial" panose="020B0604020202020204" pitchFamily="34" charset="0"/>
              <a:buChar char="►"/>
            </a:pPr>
            <a:r>
              <a:rPr lang="en-US" i="1" dirty="0">
                <a:solidFill>
                  <a:schemeClr val="tx1"/>
                </a:solidFill>
                <a:latin typeface="Arial" panose="020B0604020202020204" pitchFamily="34" charset="0"/>
                <a:cs typeface="Arial" panose="020B0604020202020204" pitchFamily="34" charset="0"/>
              </a:rPr>
              <a:t>“The workforce </a:t>
            </a:r>
            <a:r>
              <a:rPr lang="en-US" i="1" dirty="0" smtClean="0">
                <a:solidFill>
                  <a:schemeClr val="tx1"/>
                </a:solidFill>
                <a:latin typeface="Arial" panose="020B0604020202020204" pitchFamily="34" charset="0"/>
                <a:cs typeface="Arial" panose="020B0604020202020204" pitchFamily="34" charset="0"/>
              </a:rPr>
              <a:t>program </a:t>
            </a:r>
            <a:r>
              <a:rPr lang="en-US" i="1" dirty="0">
                <a:solidFill>
                  <a:schemeClr val="tx1"/>
                </a:solidFill>
                <a:latin typeface="Arial" panose="020B0604020202020204" pitchFamily="34" charset="0"/>
                <a:cs typeface="Arial" panose="020B0604020202020204" pitchFamily="34" charset="0"/>
              </a:rPr>
              <a:t>has completely changed the way we staff seasonal restaurant employees. The restaurant industry on Nantucket could not survive without the quality of people coming from </a:t>
            </a:r>
            <a:r>
              <a:rPr lang="en-US" i="1" dirty="0" smtClean="0">
                <a:solidFill>
                  <a:schemeClr val="tx1"/>
                </a:solidFill>
                <a:latin typeface="Arial" panose="020B0604020202020204" pitchFamily="34" charset="0"/>
                <a:cs typeface="Arial" panose="020B0604020202020204" pitchFamily="34" charset="0"/>
              </a:rPr>
              <a:t>Jamaica. That’s </a:t>
            </a:r>
            <a:r>
              <a:rPr lang="en-US" i="1" dirty="0">
                <a:solidFill>
                  <a:schemeClr val="tx1"/>
                </a:solidFill>
                <a:latin typeface="Arial" panose="020B0604020202020204" pitchFamily="34" charset="0"/>
                <a:cs typeface="Arial" panose="020B0604020202020204" pitchFamily="34" charset="0"/>
              </a:rPr>
              <a:t>just reality,” </a:t>
            </a:r>
            <a:r>
              <a:rPr lang="en-US" dirty="0">
                <a:solidFill>
                  <a:schemeClr val="tx1"/>
                </a:solidFill>
                <a:latin typeface="Arial" panose="020B0604020202020204" pitchFamily="34" charset="0"/>
                <a:cs typeface="Arial" panose="020B0604020202020204" pitchFamily="34" charset="0"/>
              </a:rPr>
              <a:t>said </a:t>
            </a:r>
            <a:r>
              <a:rPr lang="en-US" dirty="0" err="1">
                <a:solidFill>
                  <a:schemeClr val="tx1"/>
                </a:solidFill>
                <a:latin typeface="Arial" panose="020B0604020202020204" pitchFamily="34" charset="0"/>
                <a:cs typeface="Arial" panose="020B0604020202020204" pitchFamily="34" charset="0"/>
              </a:rPr>
              <a:t>Mr</a:t>
            </a:r>
            <a:r>
              <a:rPr lang="en-US" dirty="0">
                <a:solidFill>
                  <a:schemeClr val="tx1"/>
                </a:solidFill>
                <a:latin typeface="Arial" panose="020B0604020202020204" pitchFamily="34" charset="0"/>
                <a:cs typeface="Arial" panose="020B0604020202020204" pitchFamily="34" charset="0"/>
              </a:rPr>
              <a:t> Morris, whose kitchen staff in two restaurants is composed almost entirely of Jamaican </a:t>
            </a:r>
            <a:r>
              <a:rPr lang="en-US" dirty="0" smtClean="0">
                <a:solidFill>
                  <a:schemeClr val="tx1"/>
                </a:solidFill>
                <a:latin typeface="Arial" panose="020B0604020202020204" pitchFamily="34" charset="0"/>
                <a:cs typeface="Arial" panose="020B0604020202020204" pitchFamily="34" charset="0"/>
              </a:rPr>
              <a:t>immigrants.</a:t>
            </a:r>
          </a:p>
          <a:p>
            <a:pPr algn="ctr">
              <a:buClr>
                <a:srgbClr val="C00000"/>
              </a:buClr>
              <a:buSzPct val="80000"/>
            </a:pPr>
            <a:r>
              <a:rPr lang="en-US" dirty="0" smtClean="0">
                <a:solidFill>
                  <a:schemeClr val="tx1"/>
                </a:solidFill>
                <a:latin typeface="Arial" panose="020B0604020202020204" pitchFamily="34" charset="0"/>
                <a:cs typeface="Arial" panose="020B0604020202020204" pitchFamily="34" charset="0"/>
              </a:rPr>
              <a:t>Adapted </a:t>
            </a:r>
            <a:r>
              <a:rPr lang="en-US" dirty="0">
                <a:solidFill>
                  <a:schemeClr val="tx1"/>
                </a:solidFill>
                <a:latin typeface="Arial" panose="020B0604020202020204" pitchFamily="34" charset="0"/>
                <a:cs typeface="Arial" panose="020B0604020202020204" pitchFamily="34" charset="0"/>
              </a:rPr>
              <a:t>from: </a:t>
            </a:r>
            <a:r>
              <a:rPr lang="en-US" dirty="0">
                <a:solidFill>
                  <a:schemeClr val="tx1"/>
                </a:solidFill>
                <a:latin typeface="Arial" panose="020B0604020202020204" pitchFamily="34" charset="0"/>
                <a:cs typeface="Arial" panose="020B0604020202020204" pitchFamily="34" charset="0"/>
                <a:hlinkClick r:id="rId4"/>
              </a:rPr>
              <a:t>http://h2bworkforcecoalition.com</a:t>
            </a:r>
            <a:r>
              <a:rPr lang="en-US" dirty="0" smtClean="0">
                <a:solidFill>
                  <a:schemeClr val="tx1"/>
                </a:solidFill>
                <a:latin typeface="Arial" panose="020B0604020202020204" pitchFamily="34" charset="0"/>
                <a:cs typeface="Arial" panose="020B0604020202020204" pitchFamily="34" charset="0"/>
                <a:hlinkClick r:id="rId4"/>
              </a:rPr>
              <a:t>/</a:t>
            </a:r>
            <a:r>
              <a:rPr lang="en-US" dirty="0" smtClean="0">
                <a:solidFill>
                  <a:schemeClr val="tx1"/>
                </a:solidFill>
                <a:latin typeface="Arial" panose="020B0604020202020204" pitchFamily="34" charset="0"/>
                <a:cs typeface="Arial" panose="020B0604020202020204" pitchFamily="34" charset="0"/>
              </a:rPr>
              <a:t> </a:t>
            </a:r>
            <a:endParaRPr lang="en-US" dirty="0">
              <a:solidFill>
                <a:schemeClr val="tx1"/>
              </a:solidFill>
              <a:latin typeface="Arial" panose="020B0604020202020204" pitchFamily="34" charset="0"/>
              <a:cs typeface="Arial" panose="020B0604020202020204" pitchFamily="34" charset="0"/>
            </a:endParaRPr>
          </a:p>
        </p:txBody>
      </p:sp>
      <p:sp>
        <p:nvSpPr>
          <p:cNvPr id="10" name="Oval 9"/>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22530" name="Picture 2" descr="Image result for jamaican kitchen staf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1" y="1288040"/>
            <a:ext cx="2183153" cy="1454262"/>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Image result for nantucket jamaican communit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60230" y="2862267"/>
            <a:ext cx="2167923" cy="1430829"/>
          </a:xfrm>
          <a:prstGeom prst="rect">
            <a:avLst/>
          </a:prstGeom>
          <a:noFill/>
          <a:extLst>
            <a:ext uri="{909E8E84-426E-40DD-AFC4-6F175D3DCCD1}">
              <a14:hiddenFill xmlns:a14="http://schemas.microsoft.com/office/drawing/2010/main">
                <a:solidFill>
                  <a:srgbClr val="FFFFFF"/>
                </a:solidFill>
              </a14:hiddenFill>
            </a:ext>
          </a:extLst>
        </p:spPr>
      </p:pic>
      <p:pic>
        <p:nvPicPr>
          <p:cNvPr id="22534" name="Picture 6" descr="Image result for nantucket jamaican restaurant"/>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660230" y="4365104"/>
            <a:ext cx="2183154" cy="216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242942"/>
      </p:ext>
    </p:extLst>
  </p:cSld>
  <p:clrMapOvr>
    <a:masterClrMapping/>
  </p:clrMapOvr>
  <p:transition advClick="0"/>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39691"/>
            <a:ext cx="8712969" cy="2431435"/>
          </a:xfrm>
          <a:prstGeom prst="rect">
            <a:avLst/>
          </a:prstGeom>
        </p:spPr>
        <p:txBody>
          <a:bodyPr wrap="square" lIns="45720" tIns="45720" rIns="45720" bIns="45720">
            <a:spAutoFit/>
          </a:bodyPr>
          <a:lstStyle/>
          <a:p>
            <a:pPr>
              <a:buClr>
                <a:srgbClr val="00B050"/>
              </a:buClr>
              <a:buSzPct val="80000"/>
            </a:pPr>
            <a:r>
              <a:rPr lang="en-US" sz="1850" b="1" dirty="0" smtClean="0">
                <a:solidFill>
                  <a:srgbClr val="C00000"/>
                </a:solidFill>
              </a:rPr>
              <a:t>Availability </a:t>
            </a:r>
            <a:r>
              <a:rPr lang="en-US" sz="1850" b="1" dirty="0">
                <a:solidFill>
                  <a:srgbClr val="C00000"/>
                </a:solidFill>
              </a:rPr>
              <a:t>of staff</a:t>
            </a:r>
          </a:p>
          <a:p>
            <a:pPr marL="342900" indent="-342900">
              <a:buClr>
                <a:srgbClr val="00B050"/>
              </a:buClr>
              <a:buSzPct val="80000"/>
              <a:buFont typeface="Arial" panose="020B0604020202020204" pitchFamily="34" charset="0"/>
              <a:buChar char="►"/>
            </a:pPr>
            <a:r>
              <a:rPr lang="en-US" sz="1850" dirty="0"/>
              <a:t>Identify and explain the range of distribution channels for travel and tourism products and services It is important that organisations ensure that their customers are able to obtain their products and services effectively. </a:t>
            </a:r>
            <a:endParaRPr lang="en-US" sz="1850" dirty="0" smtClean="0"/>
          </a:p>
          <a:p>
            <a:pPr marL="342900" indent="-342900">
              <a:buClr>
                <a:srgbClr val="00B050"/>
              </a:buClr>
              <a:buSzPct val="80000"/>
              <a:buFont typeface="Arial" panose="020B0604020202020204" pitchFamily="34" charset="0"/>
              <a:buChar char="►"/>
            </a:pPr>
            <a:r>
              <a:rPr lang="en-US" sz="1850" dirty="0" smtClean="0"/>
              <a:t>There </a:t>
            </a:r>
            <a:r>
              <a:rPr lang="en-US" sz="1850" dirty="0"/>
              <a:t>are many different ways in which providers are able to make their products and services available to customers - this is commonly known as the distribution process, involving a variety of different distribution channels (Fig. </a:t>
            </a:r>
            <a:r>
              <a:rPr lang="en-US" sz="1850" b="1" dirty="0"/>
              <a:t>5.7</a:t>
            </a:r>
            <a:r>
              <a:rPr lang="en-US" sz="1850" dirty="0" smtClean="0"/>
              <a:t>).</a:t>
            </a:r>
            <a:endParaRPr lang="en-US" sz="1850" dirty="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5.5 </a:t>
            </a:r>
            <a:r>
              <a:rPr lang="en-US" sz="3300" dirty="0"/>
              <a:t>– </a:t>
            </a:r>
            <a:r>
              <a:rPr lang="en-US" sz="3300" dirty="0" smtClean="0"/>
              <a:t>Place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212</a:t>
            </a:r>
            <a:endParaRPr lang="en-GB" sz="1400" b="1" dirty="0">
              <a:latin typeface="Calibri" panose="020F0502020204030204" pitchFamily="34" charset="0"/>
            </a:endParaRPr>
          </a:p>
        </p:txBody>
      </p:sp>
      <p:sp>
        <p:nvSpPr>
          <p:cNvPr id="8" name="Rectangle 7"/>
          <p:cNvSpPr/>
          <p:nvPr/>
        </p:nvSpPr>
        <p:spPr>
          <a:xfrm>
            <a:off x="5220072" y="6309320"/>
            <a:ext cx="3528392" cy="369332"/>
          </a:xfrm>
          <a:prstGeom prst="rect">
            <a:avLst/>
          </a:prstGeom>
        </p:spPr>
        <p:txBody>
          <a:bodyPr wrap="square">
            <a:spAutoFit/>
          </a:bodyPr>
          <a:lstStyle/>
          <a:p>
            <a:pPr indent="285750">
              <a:buClr>
                <a:srgbClr val="C00000"/>
              </a:buClr>
              <a:buSzPct val="80000"/>
              <a:buFont typeface="Arial" panose="020B0604020202020204" pitchFamily="34" charset="0"/>
              <a:buChar char="▲"/>
            </a:pPr>
            <a:r>
              <a:rPr lang="en-US" b="1" dirty="0" smtClean="0"/>
              <a:t>Fig 5.7 </a:t>
            </a:r>
            <a:r>
              <a:rPr lang="en-US" dirty="0" smtClean="0"/>
              <a:t>– Chain of Distribution</a:t>
            </a:r>
            <a:endParaRPr lang="en-US" dirty="0"/>
          </a:p>
        </p:txBody>
      </p:sp>
      <p:pic>
        <p:nvPicPr>
          <p:cNvPr id="3" name="Picture 2"/>
          <p:cNvPicPr>
            <a:picLocks noChangeAspect="1"/>
          </p:cNvPicPr>
          <p:nvPr/>
        </p:nvPicPr>
        <p:blipFill>
          <a:blip r:embed="rId4" cstate="print">
            <a:lum bright="16000" contrast="-12000"/>
            <a:extLst>
              <a:ext uri="{28A0092B-C50C-407E-A947-70E740481C1C}">
                <a14:useLocalDpi xmlns:a14="http://schemas.microsoft.com/office/drawing/2010/main" val="0"/>
              </a:ext>
            </a:extLst>
          </a:blip>
          <a:stretch>
            <a:fillRect/>
          </a:stretch>
        </p:blipFill>
        <p:spPr>
          <a:xfrm>
            <a:off x="5148062" y="3284984"/>
            <a:ext cx="3744417" cy="2999699"/>
          </a:xfrm>
          <a:prstGeom prst="rect">
            <a:avLst/>
          </a:prstGeom>
        </p:spPr>
      </p:pic>
      <p:sp>
        <p:nvSpPr>
          <p:cNvPr id="4" name="Rectangle 3"/>
          <p:cNvSpPr/>
          <p:nvPr/>
        </p:nvSpPr>
        <p:spPr>
          <a:xfrm>
            <a:off x="107503" y="3501008"/>
            <a:ext cx="5040557" cy="3223959"/>
          </a:xfrm>
          <a:prstGeom prst="rect">
            <a:avLst/>
          </a:prstGeom>
        </p:spPr>
        <p:txBody>
          <a:bodyPr wrap="square">
            <a:spAutoFit/>
          </a:bodyPr>
          <a:lstStyle/>
          <a:p>
            <a:pPr marL="342900" indent="-342900">
              <a:buClr>
                <a:srgbClr val="00B050"/>
              </a:buClr>
              <a:buSzPct val="80000"/>
              <a:buFont typeface="Arial" panose="020B0604020202020204" pitchFamily="34" charset="0"/>
              <a:buChar char="►"/>
            </a:pPr>
            <a:r>
              <a:rPr lang="en-US" sz="1850" dirty="0"/>
              <a:t>The process can involve a simple transaction between the provider and the customer known as direct sales. However, there are also more complicated processes involving the role of one or more intermediary. This is known as the chain of distribution linking provider and customer through agents, retailers and the like.</a:t>
            </a:r>
          </a:p>
          <a:p>
            <a:pPr marL="342900" indent="-342900">
              <a:buClr>
                <a:srgbClr val="00B050"/>
              </a:buClr>
              <a:buSzPct val="80000"/>
              <a:buFont typeface="Arial" panose="020B0604020202020204" pitchFamily="34" charset="0"/>
              <a:buChar char="►"/>
            </a:pPr>
            <a:r>
              <a:rPr lang="en-US" sz="1850" dirty="0"/>
              <a:t>The most common channels of distribution used in the travel and tourism industry are discussed next.</a:t>
            </a:r>
          </a:p>
        </p:txBody>
      </p:sp>
    </p:spTree>
    <p:extLst>
      <p:ext uri="{BB962C8B-B14F-4D97-AF65-F5344CB8AC3E}">
        <p14:creationId xmlns:p14="http://schemas.microsoft.com/office/powerpoint/2010/main" val="2384782339"/>
      </p:ext>
    </p:extLst>
  </p:cSld>
  <p:clrMapOvr>
    <a:masterClrMapping/>
  </p:clrMapOvr>
  <p:transition advClick="0"/>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39691"/>
            <a:ext cx="8712969" cy="5493812"/>
          </a:xfrm>
          <a:prstGeom prst="rect">
            <a:avLst/>
          </a:prstGeom>
        </p:spPr>
        <p:txBody>
          <a:bodyPr wrap="square" lIns="45720" tIns="45720" rIns="45720" bIns="45720">
            <a:spAutoFit/>
          </a:bodyPr>
          <a:lstStyle/>
          <a:p>
            <a:pPr>
              <a:buClr>
                <a:srgbClr val="00B050"/>
              </a:buClr>
              <a:buSzPct val="80000"/>
            </a:pPr>
            <a:r>
              <a:rPr lang="en-US" sz="1950" b="1" dirty="0" smtClean="0">
                <a:solidFill>
                  <a:srgbClr val="C00000"/>
                </a:solidFill>
              </a:rPr>
              <a:t>Direct </a:t>
            </a:r>
            <a:r>
              <a:rPr lang="en-US" sz="1950" b="1" dirty="0">
                <a:solidFill>
                  <a:srgbClr val="C00000"/>
                </a:solidFill>
              </a:rPr>
              <a:t>selling</a:t>
            </a:r>
          </a:p>
          <a:p>
            <a:pPr marL="342900" indent="-342900">
              <a:buClr>
                <a:srgbClr val="00B050"/>
              </a:buClr>
              <a:buSzPct val="80000"/>
              <a:buFont typeface="Arial" panose="020B0604020202020204" pitchFamily="34" charset="0"/>
              <a:buChar char="►"/>
            </a:pPr>
            <a:r>
              <a:rPr lang="en-US" sz="1950" dirty="0"/>
              <a:t>This is the process whereby customers are able to obtain products and services they require straight from the provider. The provider uses no intermediaries (middlemen) and is able to reduce costs as there is no commission to be paid. However, the provider must take sole responsibility for the marketing and promotion of their products and services.</a:t>
            </a:r>
          </a:p>
          <a:p>
            <a:pPr>
              <a:buClr>
                <a:srgbClr val="00B050"/>
              </a:buClr>
              <a:buSzPct val="80000"/>
            </a:pPr>
            <a:r>
              <a:rPr lang="en-US" sz="1950" b="1" dirty="0">
                <a:solidFill>
                  <a:srgbClr val="C00000"/>
                </a:solidFill>
              </a:rPr>
              <a:t>Wholesalers</a:t>
            </a:r>
          </a:p>
          <a:p>
            <a:pPr marL="342900" indent="-342900">
              <a:buClr>
                <a:srgbClr val="00B050"/>
              </a:buClr>
              <a:buSzPct val="80000"/>
              <a:buFont typeface="Arial" panose="020B0604020202020204" pitchFamily="34" charset="0"/>
              <a:buChar char="►"/>
            </a:pPr>
            <a:r>
              <a:rPr lang="en-US" sz="1950" dirty="0"/>
              <a:t>Tour operators act as wholesalers by buying products directly from the travel and tourism principals (airlines, hoteliers etc.). They then sell these products onto retailers - the travel agents, who in turn sell it to the customer. </a:t>
            </a:r>
            <a:endParaRPr lang="en-US" sz="1950" dirty="0" smtClean="0"/>
          </a:p>
          <a:p>
            <a:pPr marL="342900" indent="-342900">
              <a:buClr>
                <a:srgbClr val="00B050"/>
              </a:buClr>
              <a:buSzPct val="80000"/>
              <a:buFont typeface="Arial" panose="020B0604020202020204" pitchFamily="34" charset="0"/>
              <a:buChar char="►"/>
            </a:pPr>
            <a:r>
              <a:rPr lang="en-US" sz="1950" dirty="0" smtClean="0"/>
              <a:t>This </a:t>
            </a:r>
            <a:r>
              <a:rPr lang="en-US" sz="1950" dirty="0"/>
              <a:t>is a very costly chain of distribution, both for the provider, in terms of the commission they must pay, and for the customer because the final price of the product will reflect the fact that a wholesaler and a retailer also need to earn money from the process. </a:t>
            </a:r>
            <a:endParaRPr lang="en-US" sz="1950" dirty="0" smtClean="0"/>
          </a:p>
          <a:p>
            <a:pPr marL="342900" indent="-342900">
              <a:buClr>
                <a:srgbClr val="00B050"/>
              </a:buClr>
              <a:buSzPct val="80000"/>
              <a:buFont typeface="Arial" panose="020B0604020202020204" pitchFamily="34" charset="0"/>
              <a:buChar char="►"/>
            </a:pPr>
            <a:r>
              <a:rPr lang="en-US" sz="1950" dirty="0" smtClean="0"/>
              <a:t>However</a:t>
            </a:r>
            <a:r>
              <a:rPr lang="en-US" sz="1950" dirty="0"/>
              <a:t>, using two intermediaries does enable travel and tourism providers to gain access to a much wider customer base, with additional marketing and promotion efforts being made on their behalf.</a:t>
            </a:r>
          </a:p>
        </p:txBody>
      </p:sp>
      <p:sp>
        <p:nvSpPr>
          <p:cNvPr id="6" name="Title 1"/>
          <p:cNvSpPr>
            <a:spLocks noGrp="1"/>
          </p:cNvSpPr>
          <p:nvPr>
            <p:ph type="title"/>
          </p:nvPr>
        </p:nvSpPr>
        <p:spPr>
          <a:xfrm>
            <a:off x="107504" y="44624"/>
            <a:ext cx="7560840" cy="625434"/>
          </a:xfrm>
        </p:spPr>
        <p:txBody>
          <a:bodyPr>
            <a:noAutofit/>
          </a:bodyPr>
          <a:lstStyle/>
          <a:p>
            <a:r>
              <a:rPr lang="en-US" sz="3300" dirty="0" smtClean="0"/>
              <a:t>5.5 </a:t>
            </a:r>
            <a:r>
              <a:rPr lang="en-US" sz="3300" dirty="0"/>
              <a:t>– </a:t>
            </a:r>
            <a:r>
              <a:rPr lang="en-US" sz="3300" dirty="0" smtClean="0"/>
              <a:t>Place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212</a:t>
            </a:r>
            <a:endParaRPr lang="en-GB" sz="1400" b="1" dirty="0">
              <a:latin typeface="Calibri" panose="020F0502020204030204" pitchFamily="34" charset="0"/>
            </a:endParaRPr>
          </a:p>
        </p:txBody>
      </p:sp>
    </p:spTree>
    <p:extLst>
      <p:ext uri="{BB962C8B-B14F-4D97-AF65-F5344CB8AC3E}">
        <p14:creationId xmlns:p14="http://schemas.microsoft.com/office/powerpoint/2010/main" val="1101637487"/>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509200"/>
          </a:xfrm>
          <a:prstGeom prst="rect">
            <a:avLst/>
          </a:prstGeom>
        </p:spPr>
        <p:txBody>
          <a:bodyPr wrap="square">
            <a:spAutoFit/>
          </a:bodyPr>
          <a:lstStyle/>
          <a:p>
            <a:pPr>
              <a:buClr>
                <a:srgbClr val="0070C0"/>
              </a:buClr>
            </a:pPr>
            <a:r>
              <a:rPr lang="en-US" sz="2200" b="1" dirty="0"/>
              <a:t>5.2 Market segmentation and targeting</a:t>
            </a:r>
          </a:p>
          <a:p>
            <a:pPr marL="457200" indent="-457200">
              <a:buClr>
                <a:srgbClr val="0070C0"/>
              </a:buClr>
              <a:buFont typeface="+mj-lt"/>
              <a:buAutoNum type="alphaLcParenR"/>
            </a:pPr>
            <a:r>
              <a:rPr lang="en-US" sz="2200" dirty="0" smtClean="0"/>
              <a:t>Identify </a:t>
            </a:r>
            <a:r>
              <a:rPr lang="en-US" sz="2200" dirty="0"/>
              <a:t>the different market segments targeted by travel and tourism providers:</a:t>
            </a:r>
          </a:p>
          <a:p>
            <a:pPr marL="804863" indent="-347663">
              <a:buClr>
                <a:srgbClr val="0070C0"/>
              </a:buClr>
              <a:buFont typeface="Arial" panose="020B0604020202020204" pitchFamily="34" charset="0"/>
              <a:buChar char="•"/>
            </a:pPr>
            <a:r>
              <a:rPr lang="en-US" sz="2200" dirty="0" smtClean="0"/>
              <a:t>geographic</a:t>
            </a:r>
            <a:endParaRPr lang="en-US" sz="2200" dirty="0"/>
          </a:p>
          <a:p>
            <a:pPr marL="804863" indent="-347663">
              <a:buClr>
                <a:srgbClr val="0070C0"/>
              </a:buClr>
              <a:buFont typeface="Arial" panose="020B0604020202020204" pitchFamily="34" charset="0"/>
              <a:buChar char="•"/>
            </a:pPr>
            <a:r>
              <a:rPr lang="en-US" sz="2200" dirty="0" smtClean="0"/>
              <a:t>demographic</a:t>
            </a:r>
            <a:endParaRPr lang="en-US" sz="2200" dirty="0"/>
          </a:p>
          <a:p>
            <a:pPr marL="804863" indent="-347663">
              <a:buClr>
                <a:srgbClr val="0070C0"/>
              </a:buClr>
              <a:buFont typeface="Arial" panose="020B0604020202020204" pitchFamily="34" charset="0"/>
              <a:buChar char="•"/>
            </a:pPr>
            <a:r>
              <a:rPr lang="en-US" sz="2200" dirty="0" smtClean="0"/>
              <a:t>lifestyle/psychographic</a:t>
            </a:r>
            <a:endParaRPr lang="en-US" sz="2200" dirty="0"/>
          </a:p>
          <a:p>
            <a:pPr marL="457200" indent="-457200">
              <a:buClr>
                <a:srgbClr val="0070C0"/>
              </a:buClr>
              <a:buFont typeface="+mj-lt"/>
              <a:buAutoNum type="alphaLcParenR" startAt="2"/>
            </a:pPr>
            <a:r>
              <a:rPr lang="en-US" sz="2200" dirty="0" smtClean="0"/>
              <a:t>Explain </a:t>
            </a:r>
            <a:r>
              <a:rPr lang="en-US" sz="2200" dirty="0"/>
              <a:t>how specific travel and tourism products are developed to cater for the needs </a:t>
            </a:r>
            <a:r>
              <a:rPr lang="en-US" sz="2200" dirty="0" smtClean="0"/>
              <a:t>and expectations </a:t>
            </a:r>
            <a:r>
              <a:rPr lang="en-US" sz="2200" dirty="0"/>
              <a:t>of different market segments:</a:t>
            </a:r>
          </a:p>
          <a:p>
            <a:pPr marL="804863" indent="-347663">
              <a:buClr>
                <a:srgbClr val="0070C0"/>
              </a:buClr>
              <a:buFont typeface="Arial" panose="020B0604020202020204" pitchFamily="34" charset="0"/>
              <a:buChar char="•"/>
            </a:pPr>
            <a:r>
              <a:rPr lang="en-US" sz="2200" dirty="0" smtClean="0"/>
              <a:t>products </a:t>
            </a:r>
            <a:r>
              <a:rPr lang="en-US" sz="2200" dirty="0"/>
              <a:t>(package holidays, transport including transfers, accommodation and catering, </a:t>
            </a:r>
            <a:r>
              <a:rPr lang="en-US" sz="2200" dirty="0" smtClean="0"/>
              <a:t>tourist attractions</a:t>
            </a:r>
            <a:r>
              <a:rPr lang="en-US" sz="2200" dirty="0"/>
              <a:t>, tourist information services, excursions and additional activities)</a:t>
            </a:r>
          </a:p>
          <a:p>
            <a:pPr marL="804863" indent="-347663">
              <a:buClr>
                <a:srgbClr val="0070C0"/>
              </a:buClr>
              <a:buFont typeface="Arial" panose="020B0604020202020204" pitchFamily="34" charset="0"/>
              <a:buChar char="•"/>
            </a:pPr>
            <a:r>
              <a:rPr lang="en-US" sz="2200" dirty="0" smtClean="0"/>
              <a:t>the </a:t>
            </a:r>
            <a:r>
              <a:rPr lang="en-US" sz="2200" dirty="0"/>
              <a:t>relationship with market segments: type of customer (families, singles, groups, </a:t>
            </a:r>
            <a:r>
              <a:rPr lang="en-US" sz="2200" dirty="0" smtClean="0"/>
              <a:t>business, leisure</a:t>
            </a:r>
            <a:r>
              <a:rPr lang="en-US" sz="2200" dirty="0"/>
              <a:t>, independent travellers); different ages/gender; specific needs; special interest; </a:t>
            </a:r>
            <a:r>
              <a:rPr lang="en-US" sz="2200" dirty="0" smtClean="0"/>
              <a:t>quality/ economy/value </a:t>
            </a:r>
            <a:r>
              <a:rPr lang="en-US" sz="2200" dirty="0"/>
              <a:t>for money, etc</a:t>
            </a:r>
            <a:r>
              <a:rPr lang="en-US" sz="2200" dirty="0" smtClean="0"/>
              <a:t>.</a:t>
            </a:r>
          </a:p>
        </p:txBody>
      </p:sp>
      <p:sp>
        <p:nvSpPr>
          <p:cNvPr id="6" name="Title 1"/>
          <p:cNvSpPr>
            <a:spLocks noGrp="1"/>
          </p:cNvSpPr>
          <p:nvPr>
            <p:ph type="title"/>
          </p:nvPr>
        </p:nvSpPr>
        <p:spPr>
          <a:xfrm>
            <a:off x="107504" y="44624"/>
            <a:ext cx="7560840" cy="625434"/>
          </a:xfrm>
        </p:spPr>
        <p:txBody>
          <a:bodyPr>
            <a:noAutofit/>
          </a:bodyPr>
          <a:lstStyle/>
          <a:p>
            <a:r>
              <a:rPr lang="en-US" sz="4000" dirty="0" smtClean="0"/>
              <a:t>5 – Marketing and Promotion</a:t>
            </a:r>
            <a:endParaRPr lang="en-GB" sz="4000" b="1" dirty="0" smtClean="0"/>
          </a:p>
        </p:txBody>
      </p:sp>
    </p:spTree>
    <p:extLst>
      <p:ext uri="{BB962C8B-B14F-4D97-AF65-F5344CB8AC3E}">
        <p14:creationId xmlns:p14="http://schemas.microsoft.com/office/powerpoint/2010/main" val="1897060043"/>
      </p:ext>
    </p:extLst>
  </p:cSld>
  <p:clrMapOvr>
    <a:masterClrMapping/>
  </p:clrMapOvr>
  <p:transition advClick="0"/>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300" dirty="0" smtClean="0"/>
              <a:t>5.5 </a:t>
            </a:r>
            <a:r>
              <a:rPr lang="en-US" sz="3300" dirty="0"/>
              <a:t>– </a:t>
            </a:r>
            <a:r>
              <a:rPr lang="en-US" sz="3300" dirty="0" smtClean="0"/>
              <a:t>Place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213</a:t>
            </a:r>
            <a:endParaRPr lang="en-GB" sz="1400" b="1" dirty="0">
              <a:latin typeface="Calibri" panose="020F0502020204030204" pitchFamily="34" charset="0"/>
            </a:endParaRPr>
          </a:p>
        </p:txBody>
      </p:sp>
      <p:pic>
        <p:nvPicPr>
          <p:cNvPr id="2" name="Picture 1"/>
          <p:cNvPicPr>
            <a:picLocks noChangeAspect="1"/>
          </p:cNvPicPr>
          <p:nvPr/>
        </p:nvPicPr>
        <p:blipFill rotWithShape="1">
          <a:blip r:embed="rId4" cstate="print">
            <a:lum bright="21000" contrast="9000"/>
            <a:extLst>
              <a:ext uri="{28A0092B-C50C-407E-A947-70E740481C1C}">
                <a14:useLocalDpi xmlns:a14="http://schemas.microsoft.com/office/drawing/2010/main" val="0"/>
              </a:ext>
            </a:extLst>
          </a:blip>
          <a:srcRect r="1277"/>
          <a:stretch/>
        </p:blipFill>
        <p:spPr>
          <a:xfrm>
            <a:off x="3995936" y="1139691"/>
            <a:ext cx="4896544" cy="4982086"/>
          </a:xfrm>
          <a:prstGeom prst="rect">
            <a:avLst/>
          </a:prstGeom>
        </p:spPr>
      </p:pic>
      <p:sp>
        <p:nvSpPr>
          <p:cNvPr id="34" name="Rectangle 33"/>
          <p:cNvSpPr/>
          <p:nvPr/>
        </p:nvSpPr>
        <p:spPr>
          <a:xfrm>
            <a:off x="179511" y="1139691"/>
            <a:ext cx="5112569" cy="5755422"/>
          </a:xfrm>
          <a:prstGeom prst="rect">
            <a:avLst/>
          </a:prstGeom>
        </p:spPr>
        <p:txBody>
          <a:bodyPr wrap="square" lIns="45720" tIns="45720" rIns="45720" bIns="45720">
            <a:spAutoFit/>
          </a:bodyPr>
          <a:lstStyle/>
          <a:p>
            <a:pPr>
              <a:buClr>
                <a:srgbClr val="00B050"/>
              </a:buClr>
              <a:buSzPct val="80000"/>
            </a:pPr>
            <a:r>
              <a:rPr lang="en-US" sz="2280" b="1" dirty="0" smtClean="0">
                <a:solidFill>
                  <a:srgbClr val="C00000"/>
                </a:solidFill>
              </a:rPr>
              <a:t>Retailers</a:t>
            </a:r>
            <a:endParaRPr lang="en-US" sz="2280" b="1" dirty="0">
              <a:solidFill>
                <a:srgbClr val="C00000"/>
              </a:solidFill>
            </a:endParaRPr>
          </a:p>
          <a:p>
            <a:pPr marL="342900" indent="-342900">
              <a:buClr>
                <a:srgbClr val="00B050"/>
              </a:buClr>
              <a:buSzPct val="80000"/>
              <a:buFont typeface="Arial" panose="020B0604020202020204" pitchFamily="34" charset="0"/>
              <a:buChar char="►"/>
            </a:pPr>
            <a:r>
              <a:rPr lang="en-US" sz="2280" dirty="0"/>
              <a:t>Travel agents act as an </a:t>
            </a:r>
            <a:r>
              <a:rPr lang="en-US" sz="2280" dirty="0" smtClean="0"/>
              <a:t/>
            </a:r>
            <a:br>
              <a:rPr lang="en-US" sz="2280" dirty="0" smtClean="0"/>
            </a:br>
            <a:r>
              <a:rPr lang="en-US" sz="2280" dirty="0" smtClean="0"/>
              <a:t>intermediary </a:t>
            </a:r>
            <a:r>
              <a:rPr lang="en-US" sz="2280" dirty="0"/>
              <a:t>for travel and </a:t>
            </a:r>
            <a:r>
              <a:rPr lang="en-US" sz="2280" dirty="0" smtClean="0"/>
              <a:t/>
            </a:r>
            <a:br>
              <a:rPr lang="en-US" sz="2280" dirty="0" smtClean="0"/>
            </a:br>
            <a:r>
              <a:rPr lang="en-US" sz="2280" dirty="0" smtClean="0"/>
              <a:t>tourism </a:t>
            </a:r>
            <a:r>
              <a:rPr lang="en-US" sz="2280" dirty="0"/>
              <a:t>providers selling </a:t>
            </a:r>
            <a:r>
              <a:rPr lang="en-US" sz="2280" dirty="0" smtClean="0"/>
              <a:t/>
            </a:r>
            <a:br>
              <a:rPr lang="en-US" sz="2280" dirty="0" smtClean="0"/>
            </a:br>
            <a:r>
              <a:rPr lang="en-US" sz="2280" dirty="0" smtClean="0"/>
              <a:t>products </a:t>
            </a:r>
            <a:r>
              <a:rPr lang="en-US" sz="2280" dirty="0"/>
              <a:t>and services </a:t>
            </a:r>
            <a:r>
              <a:rPr lang="en-US" sz="2280" dirty="0" smtClean="0"/>
              <a:t/>
            </a:r>
            <a:br>
              <a:rPr lang="en-US" sz="2280" dirty="0" smtClean="0"/>
            </a:br>
            <a:r>
              <a:rPr lang="en-US" sz="2280" dirty="0" smtClean="0"/>
              <a:t>through </a:t>
            </a:r>
            <a:r>
              <a:rPr lang="en-US" sz="2280" dirty="0"/>
              <a:t>high street and </a:t>
            </a:r>
            <a:r>
              <a:rPr lang="en-US" sz="2280" dirty="0" smtClean="0"/>
              <a:t/>
            </a:r>
            <a:br>
              <a:rPr lang="en-US" sz="2280" dirty="0" smtClean="0"/>
            </a:br>
            <a:r>
              <a:rPr lang="en-US" sz="2280" dirty="0" smtClean="0"/>
              <a:t>online </a:t>
            </a:r>
            <a:r>
              <a:rPr lang="en-US" sz="2280" dirty="0"/>
              <a:t>outlets. They receive a </a:t>
            </a:r>
            <a:r>
              <a:rPr lang="en-US" sz="2280" dirty="0" smtClean="0"/>
              <a:t/>
            </a:r>
            <a:br>
              <a:rPr lang="en-US" sz="2280" dirty="0" smtClean="0"/>
            </a:br>
            <a:r>
              <a:rPr lang="en-US" sz="2280" dirty="0" smtClean="0"/>
              <a:t>commission </a:t>
            </a:r>
            <a:r>
              <a:rPr lang="en-US" sz="2280" dirty="0"/>
              <a:t>fee for their involvement in the process. </a:t>
            </a:r>
            <a:endParaRPr lang="en-US" sz="2280" dirty="0" smtClean="0"/>
          </a:p>
          <a:p>
            <a:pPr marL="342900" indent="-342900">
              <a:buClr>
                <a:srgbClr val="00B050"/>
              </a:buClr>
              <a:buSzPct val="80000"/>
              <a:buFont typeface="Arial" panose="020B0604020202020204" pitchFamily="34" charset="0"/>
              <a:buChar char="►"/>
            </a:pPr>
            <a:r>
              <a:rPr lang="en-US" sz="2280" dirty="0" smtClean="0"/>
              <a:t>Some </a:t>
            </a:r>
            <a:r>
              <a:rPr lang="en-US" sz="2280" dirty="0"/>
              <a:t>principals in the travel and tourism industry own their own travel agency operations, but this limits the range of products and services that they sell, although saves on costs in terms of commission payments.</a:t>
            </a:r>
          </a:p>
        </p:txBody>
      </p:sp>
      <p:sp>
        <p:nvSpPr>
          <p:cNvPr id="3" name="Rectangle 2"/>
          <p:cNvSpPr/>
          <p:nvPr/>
        </p:nvSpPr>
        <p:spPr>
          <a:xfrm>
            <a:off x="3923928" y="1139691"/>
            <a:ext cx="1008112" cy="4171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04771813"/>
      </p:ext>
    </p:extLst>
  </p:cSld>
  <p:clrMapOvr>
    <a:masterClrMapping/>
  </p:clrMapOvr>
  <p:transition advClick="0"/>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300" dirty="0" smtClean="0"/>
              <a:t>5.5 </a:t>
            </a:r>
            <a:r>
              <a:rPr lang="en-US" sz="3300" dirty="0"/>
              <a:t>– </a:t>
            </a:r>
            <a:r>
              <a:rPr lang="en-US" sz="3300" dirty="0" smtClean="0"/>
              <a:t>Place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213</a:t>
            </a:r>
            <a:endParaRPr lang="en-GB" sz="1400" b="1" dirty="0">
              <a:latin typeface="Calibri" panose="020F0502020204030204" pitchFamily="34" charset="0"/>
            </a:endParaRPr>
          </a:p>
        </p:txBody>
      </p:sp>
      <p:sp>
        <p:nvSpPr>
          <p:cNvPr id="34" name="Rectangle 33"/>
          <p:cNvSpPr/>
          <p:nvPr/>
        </p:nvSpPr>
        <p:spPr>
          <a:xfrm>
            <a:off x="179511" y="1124744"/>
            <a:ext cx="6030789" cy="5478423"/>
          </a:xfrm>
          <a:prstGeom prst="rect">
            <a:avLst/>
          </a:prstGeom>
        </p:spPr>
        <p:txBody>
          <a:bodyPr wrap="square" lIns="45720" tIns="45720" rIns="45720" bIns="45720">
            <a:spAutoFit/>
          </a:bodyPr>
          <a:lstStyle/>
          <a:p>
            <a:pPr>
              <a:buClr>
                <a:srgbClr val="00B050"/>
              </a:buClr>
              <a:buSzPct val="80000"/>
            </a:pPr>
            <a:r>
              <a:rPr lang="en-US" sz="2500" b="1" dirty="0" smtClean="0">
                <a:solidFill>
                  <a:srgbClr val="C00000"/>
                </a:solidFill>
              </a:rPr>
              <a:t>Internet</a:t>
            </a:r>
            <a:endParaRPr lang="en-US" sz="2500" b="1" dirty="0">
              <a:solidFill>
                <a:srgbClr val="C00000"/>
              </a:solidFill>
            </a:endParaRPr>
          </a:p>
          <a:p>
            <a:pPr marL="400050" indent="-400050">
              <a:buClr>
                <a:srgbClr val="00B050"/>
              </a:buClr>
              <a:buSzPct val="80000"/>
              <a:buFont typeface="Arial" panose="020B0604020202020204" pitchFamily="34" charset="0"/>
              <a:buChar char="►"/>
            </a:pPr>
            <a:r>
              <a:rPr lang="en-US" sz="2500" dirty="0"/>
              <a:t>The Internet has </a:t>
            </a:r>
            <a:r>
              <a:rPr lang="en-US" sz="2500" dirty="0" err="1"/>
              <a:t>revolutionised</a:t>
            </a:r>
            <a:r>
              <a:rPr lang="en-US" sz="2500" dirty="0"/>
              <a:t> the way in which travel and tourism products and services are made available to the customers. No longer must the customer travel to the physical outlet to discover what is on the market. </a:t>
            </a:r>
            <a:endParaRPr lang="en-US" sz="2500" dirty="0" smtClean="0"/>
          </a:p>
          <a:p>
            <a:pPr marL="400050" indent="-400050">
              <a:buClr>
                <a:srgbClr val="00B050"/>
              </a:buClr>
              <a:buSzPct val="80000"/>
              <a:buFont typeface="Arial" panose="020B0604020202020204" pitchFamily="34" charset="0"/>
              <a:buChar char="►"/>
            </a:pPr>
            <a:r>
              <a:rPr lang="en-US" sz="2500" dirty="0" smtClean="0"/>
              <a:t>Instead</a:t>
            </a:r>
            <a:r>
              <a:rPr lang="en-US" sz="2500" dirty="0"/>
              <a:t>, customers have 24 hour access from the comfort of their own homes and are just a few clicks away from being able to research, select and make a confirmed booking, without needing any assistance in the process. </a:t>
            </a:r>
            <a:endParaRPr lang="en-US" sz="2500" dirty="0" smtClean="0"/>
          </a:p>
        </p:txBody>
      </p:sp>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10300" y="1124744"/>
            <a:ext cx="2717676" cy="2087411"/>
          </a:xfrm>
          <a:prstGeom prst="rect">
            <a:avLst/>
          </a:prstGeom>
        </p:spPr>
      </p:pic>
      <p:pic>
        <p:nvPicPr>
          <p:cNvPr id="24578" name="Picture 2" descr="Image result for airbnb"/>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210300" y="3356992"/>
            <a:ext cx="2717676" cy="165618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10300" y="5157192"/>
            <a:ext cx="2717676" cy="1420603"/>
          </a:xfrm>
          <a:prstGeom prst="rect">
            <a:avLst/>
          </a:prstGeom>
        </p:spPr>
      </p:pic>
    </p:spTree>
    <p:extLst>
      <p:ext uri="{BB962C8B-B14F-4D97-AF65-F5344CB8AC3E}">
        <p14:creationId xmlns:p14="http://schemas.microsoft.com/office/powerpoint/2010/main" val="4051915818"/>
      </p:ext>
    </p:extLst>
  </p:cSld>
  <p:clrMapOvr>
    <a:masterClrMapping/>
  </p:clrMapOvr>
  <p:transition advClick="0"/>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300" dirty="0" smtClean="0"/>
              <a:t>5.5 </a:t>
            </a:r>
            <a:r>
              <a:rPr lang="en-US" sz="3300" dirty="0"/>
              <a:t>– </a:t>
            </a:r>
            <a:r>
              <a:rPr lang="en-US" sz="3300" dirty="0" smtClean="0"/>
              <a:t>Place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213</a:t>
            </a:r>
            <a:endParaRPr lang="en-GB" sz="1400" b="1" dirty="0">
              <a:latin typeface="Calibri" panose="020F0502020204030204" pitchFamily="34" charset="0"/>
            </a:endParaRPr>
          </a:p>
        </p:txBody>
      </p:sp>
      <p:sp>
        <p:nvSpPr>
          <p:cNvPr id="34" name="Rectangle 33"/>
          <p:cNvSpPr/>
          <p:nvPr/>
        </p:nvSpPr>
        <p:spPr>
          <a:xfrm>
            <a:off x="179511" y="1124744"/>
            <a:ext cx="5904657" cy="5586145"/>
          </a:xfrm>
          <a:prstGeom prst="rect">
            <a:avLst/>
          </a:prstGeom>
        </p:spPr>
        <p:txBody>
          <a:bodyPr wrap="square" lIns="45720" tIns="45720" rIns="45720" bIns="45720">
            <a:spAutoFit/>
          </a:bodyPr>
          <a:lstStyle/>
          <a:p>
            <a:pPr>
              <a:buClr>
                <a:srgbClr val="00B050"/>
              </a:buClr>
              <a:buSzPct val="80000"/>
            </a:pPr>
            <a:r>
              <a:rPr lang="en-US" sz="2100" b="1" dirty="0" smtClean="0">
                <a:solidFill>
                  <a:srgbClr val="C00000"/>
                </a:solidFill>
              </a:rPr>
              <a:t>Internet</a:t>
            </a:r>
            <a:endParaRPr lang="en-US" sz="2100" b="1" dirty="0">
              <a:solidFill>
                <a:srgbClr val="C00000"/>
              </a:solidFill>
            </a:endParaRPr>
          </a:p>
          <a:p>
            <a:pPr marL="342900" indent="-342900">
              <a:buClr>
                <a:srgbClr val="00B050"/>
              </a:buClr>
              <a:buSzPct val="80000"/>
              <a:buFont typeface="Arial" panose="020B0604020202020204" pitchFamily="34" charset="0"/>
              <a:buChar char="►"/>
            </a:pPr>
            <a:r>
              <a:rPr lang="en-US" sz="2100" dirty="0" smtClean="0"/>
              <a:t>It </a:t>
            </a:r>
            <a:r>
              <a:rPr lang="en-US" sz="2100" dirty="0"/>
              <a:t>is not only the principals who have made their products and services available in this way; the intermediaries also promote their role in the distribution channel through the Internet and tourist attractions, small guesthouses, and tourist guides are all available online.</a:t>
            </a:r>
          </a:p>
          <a:p>
            <a:pPr marL="342900" indent="-342900">
              <a:buClr>
                <a:srgbClr val="00B050"/>
              </a:buClr>
              <a:buSzPct val="80000"/>
              <a:buFont typeface="Arial" panose="020B0604020202020204" pitchFamily="34" charset="0"/>
              <a:buChar char="►"/>
            </a:pPr>
            <a:r>
              <a:rPr lang="en-US" sz="2100" dirty="0"/>
              <a:t>The Internet offers discounted prices, because of the lack of intermediaries but there are those who would still prefer to deal with a travel agent directly for the level of professional service, product knowledge and advice that a travel agent can offer. </a:t>
            </a:r>
            <a:endParaRPr lang="en-US" sz="2100" dirty="0" smtClean="0"/>
          </a:p>
          <a:p>
            <a:pPr marL="342900" indent="-342900">
              <a:buClr>
                <a:srgbClr val="00B050"/>
              </a:buClr>
              <a:buSzPct val="80000"/>
              <a:buFont typeface="Arial" panose="020B0604020202020204" pitchFamily="34" charset="0"/>
              <a:buChar char="►"/>
            </a:pPr>
            <a:r>
              <a:rPr lang="en-US" sz="2100" dirty="0" smtClean="0"/>
              <a:t>Not </a:t>
            </a:r>
            <a:r>
              <a:rPr lang="en-US" sz="2100" dirty="0"/>
              <a:t>everyone has access to the Internet and some customers lack confidence in the security of online payments, fearing the risk of identity theft etc.</a:t>
            </a:r>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10300" y="1124744"/>
            <a:ext cx="2717676" cy="2087411"/>
          </a:xfrm>
          <a:prstGeom prst="rect">
            <a:avLst/>
          </a:prstGeom>
        </p:spPr>
      </p:pic>
      <p:pic>
        <p:nvPicPr>
          <p:cNvPr id="9" name="Picture 2" descr="Image result for airbnb"/>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210300" y="3356992"/>
            <a:ext cx="2717676" cy="165618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10300" y="5157192"/>
            <a:ext cx="2717676" cy="1420603"/>
          </a:xfrm>
          <a:prstGeom prst="rect">
            <a:avLst/>
          </a:prstGeom>
        </p:spPr>
      </p:pic>
    </p:spTree>
    <p:extLst>
      <p:ext uri="{BB962C8B-B14F-4D97-AF65-F5344CB8AC3E}">
        <p14:creationId xmlns:p14="http://schemas.microsoft.com/office/powerpoint/2010/main" val="2949250977"/>
      </p:ext>
    </p:extLst>
  </p:cSld>
  <p:clrMapOvr>
    <a:masterClrMapping/>
  </p:clrMapOvr>
  <p:transition advClick="0"/>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300" dirty="0" smtClean="0"/>
              <a:t>5.5 </a:t>
            </a:r>
            <a:r>
              <a:rPr lang="en-US" sz="3300" dirty="0"/>
              <a:t>– </a:t>
            </a:r>
            <a:r>
              <a:rPr lang="en-US" sz="3300" dirty="0" smtClean="0"/>
              <a:t>Place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213</a:t>
            </a:r>
            <a:endParaRPr lang="en-GB" sz="1400" b="1" dirty="0">
              <a:latin typeface="Calibri" panose="020F0502020204030204" pitchFamily="34" charset="0"/>
            </a:endParaRPr>
          </a:p>
        </p:txBody>
      </p:sp>
      <p:sp>
        <p:nvSpPr>
          <p:cNvPr id="34" name="Rectangle 33"/>
          <p:cNvSpPr/>
          <p:nvPr/>
        </p:nvSpPr>
        <p:spPr>
          <a:xfrm>
            <a:off x="179511" y="1124744"/>
            <a:ext cx="5256585" cy="5401479"/>
          </a:xfrm>
          <a:prstGeom prst="rect">
            <a:avLst/>
          </a:prstGeom>
        </p:spPr>
        <p:txBody>
          <a:bodyPr wrap="square" lIns="45720" tIns="45720" rIns="45720" bIns="45720">
            <a:spAutoFit/>
          </a:bodyPr>
          <a:lstStyle/>
          <a:p>
            <a:pPr>
              <a:buClr>
                <a:srgbClr val="00B050"/>
              </a:buClr>
              <a:buSzPct val="80000"/>
            </a:pPr>
            <a:r>
              <a:rPr lang="en-US" sz="2300" b="1" dirty="0" smtClean="0">
                <a:solidFill>
                  <a:srgbClr val="C00000"/>
                </a:solidFill>
              </a:rPr>
              <a:t>Global </a:t>
            </a:r>
            <a:r>
              <a:rPr lang="en-US" sz="2300" b="1" dirty="0">
                <a:solidFill>
                  <a:srgbClr val="C00000"/>
                </a:solidFill>
              </a:rPr>
              <a:t>distribution systems</a:t>
            </a:r>
          </a:p>
          <a:p>
            <a:pPr marL="342900" indent="-342900">
              <a:buClr>
                <a:srgbClr val="00B050"/>
              </a:buClr>
              <a:buSzPct val="80000"/>
              <a:buFont typeface="Arial" panose="020B0604020202020204" pitchFamily="34" charset="0"/>
              <a:buChar char="►"/>
            </a:pPr>
            <a:r>
              <a:rPr lang="en-US" sz="2300" dirty="0"/>
              <a:t>Travel agencies use technology to enable them to make accurate travel and hotel booking being able to view real-time data about seat and room availability. </a:t>
            </a:r>
            <a:endParaRPr lang="en-US" sz="2300" dirty="0" smtClean="0"/>
          </a:p>
          <a:p>
            <a:pPr marL="342900" indent="-342900">
              <a:buClr>
                <a:srgbClr val="00B050"/>
              </a:buClr>
              <a:buSzPct val="80000"/>
              <a:buFont typeface="Arial" panose="020B0604020202020204" pitchFamily="34" charset="0"/>
              <a:buChar char="►"/>
            </a:pPr>
            <a:r>
              <a:rPr lang="en-US" sz="2300" dirty="0" smtClean="0"/>
              <a:t>This </a:t>
            </a:r>
            <a:r>
              <a:rPr lang="en-US" sz="2300" dirty="0"/>
              <a:t>technology comes in the form of </a:t>
            </a:r>
            <a:r>
              <a:rPr lang="en-US" sz="2300" b="1" dirty="0"/>
              <a:t>Global Distribution Systems </a:t>
            </a:r>
            <a:r>
              <a:rPr lang="en-US" sz="2300" dirty="0"/>
              <a:t>(GDS) which uses </a:t>
            </a:r>
            <a:r>
              <a:rPr lang="en-US" sz="2300" dirty="0" err="1"/>
              <a:t>centralised</a:t>
            </a:r>
            <a:r>
              <a:rPr lang="en-US" sz="2300" dirty="0"/>
              <a:t> processes to allow tickets to be produced instantly. </a:t>
            </a:r>
            <a:endParaRPr lang="en-US" sz="2300" dirty="0" smtClean="0"/>
          </a:p>
          <a:p>
            <a:pPr marL="342900" indent="-342900">
              <a:buClr>
                <a:srgbClr val="00B050"/>
              </a:buClr>
              <a:buSzPct val="80000"/>
              <a:buFont typeface="Arial" panose="020B0604020202020204" pitchFamily="34" charset="0"/>
              <a:buChar char="►"/>
            </a:pPr>
            <a:r>
              <a:rPr lang="en-US" sz="2300" dirty="0" smtClean="0"/>
              <a:t>There </a:t>
            </a:r>
            <a:r>
              <a:rPr lang="en-US" sz="2300" dirty="0"/>
              <a:t>are different global distribution systems in operation across the world as has been discussed earlier. Galileo and </a:t>
            </a:r>
            <a:r>
              <a:rPr lang="en-US" sz="2300" dirty="0" err="1"/>
              <a:t>Worldspan</a:t>
            </a:r>
            <a:r>
              <a:rPr lang="en-US" sz="2300" dirty="0"/>
              <a:t> are owned by the </a:t>
            </a:r>
            <a:r>
              <a:rPr lang="en-US" sz="2300" dirty="0" err="1"/>
              <a:t>Travelport</a:t>
            </a:r>
            <a:r>
              <a:rPr lang="en-US" sz="2300" dirty="0"/>
              <a:t> company.</a:t>
            </a:r>
          </a:p>
        </p:txBody>
      </p:sp>
      <p:pic>
        <p:nvPicPr>
          <p:cNvPr id="28674" name="Picture 2" descr="Image result for Worldspa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580112" y="1139691"/>
            <a:ext cx="3312368" cy="2455879"/>
          </a:xfrm>
          <a:prstGeom prst="rect">
            <a:avLst/>
          </a:prstGeom>
          <a:noFill/>
          <a:extLst>
            <a:ext uri="{909E8E84-426E-40DD-AFC4-6F175D3DCCD1}">
              <a14:hiddenFill xmlns:a14="http://schemas.microsoft.com/office/drawing/2010/main">
                <a:solidFill>
                  <a:srgbClr val="FFFFFF"/>
                </a:solidFill>
              </a14:hiddenFill>
            </a:ext>
          </a:extLst>
        </p:spPr>
      </p:pic>
      <p:pic>
        <p:nvPicPr>
          <p:cNvPr id="28676" name="Picture 4" descr="Image result for Global Distribution System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580112" y="3800024"/>
            <a:ext cx="3312368" cy="2077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8940735"/>
      </p:ext>
    </p:extLst>
  </p:cSld>
  <p:clrMapOvr>
    <a:masterClrMapping/>
  </p:clrMapOvr>
  <p:transition advClick="0"/>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300" dirty="0" smtClean="0"/>
              <a:t>5.5 </a:t>
            </a:r>
            <a:r>
              <a:rPr lang="en-US" sz="3300" dirty="0"/>
              <a:t>– </a:t>
            </a:r>
            <a:r>
              <a:rPr lang="en-US" sz="3300" dirty="0" smtClean="0"/>
              <a:t>Place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214</a:t>
            </a:r>
            <a:endParaRPr lang="en-GB" sz="1400" b="1" dirty="0">
              <a:latin typeface="Calibri" panose="020F0502020204030204" pitchFamily="34" charset="0"/>
            </a:endParaRPr>
          </a:p>
        </p:txBody>
      </p:sp>
      <p:sp>
        <p:nvSpPr>
          <p:cNvPr id="8" name="Rounded Rectangle 7"/>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700" b="1" dirty="0" smtClean="0">
                <a:solidFill>
                  <a:srgbClr val="C00000"/>
                </a:solidFill>
                <a:latin typeface="Arial" panose="020B0604020202020204" pitchFamily="34" charset="0"/>
                <a:cs typeface="Arial" panose="020B0604020202020204" pitchFamily="34" charset="0"/>
              </a:rPr>
              <a:t>Example</a:t>
            </a:r>
            <a:endParaRPr lang="en-US" sz="1700" b="1" dirty="0">
              <a:solidFill>
                <a:srgbClr val="C00000"/>
              </a:solidFill>
              <a:latin typeface="Arial" panose="020B0604020202020204" pitchFamily="34" charset="0"/>
              <a:cs typeface="Arial" panose="020B0604020202020204" pitchFamily="34" charset="0"/>
            </a:endParaRPr>
          </a:p>
          <a:p>
            <a:pPr>
              <a:buClr>
                <a:srgbClr val="C00000"/>
              </a:buClr>
              <a:buSzPct val="80000"/>
            </a:pPr>
            <a:r>
              <a:rPr lang="en-US" sz="1700" b="1" dirty="0">
                <a:solidFill>
                  <a:schemeClr val="tx1"/>
                </a:solidFill>
                <a:latin typeface="Arial" panose="020B0604020202020204" pitchFamily="34" charset="0"/>
                <a:cs typeface="Arial" panose="020B0604020202020204" pitchFamily="34" charset="0"/>
              </a:rPr>
              <a:t>Galileo and </a:t>
            </a:r>
            <a:r>
              <a:rPr lang="en-US" sz="1700" b="1" dirty="0" err="1">
                <a:solidFill>
                  <a:schemeClr val="tx1"/>
                </a:solidFill>
                <a:latin typeface="Arial" panose="020B0604020202020204" pitchFamily="34" charset="0"/>
                <a:cs typeface="Arial" panose="020B0604020202020204" pitchFamily="34" charset="0"/>
              </a:rPr>
              <a:t>Worldspan</a:t>
            </a:r>
            <a:endParaRPr lang="en-US" sz="1700" b="1" dirty="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Travel suppliers and travel agencies worldwide are greatly empowered by </a:t>
            </a:r>
            <a:r>
              <a:rPr lang="en-US" sz="1700" dirty="0" err="1">
                <a:solidFill>
                  <a:schemeClr val="tx1"/>
                </a:solidFill>
                <a:latin typeface="Arial" panose="020B0604020202020204" pitchFamily="34" charset="0"/>
                <a:cs typeface="Arial" panose="020B0604020202020204" pitchFamily="34" charset="0"/>
              </a:rPr>
              <a:t>Travelport’s</a:t>
            </a:r>
            <a:r>
              <a:rPr lang="en-US" sz="1700" dirty="0">
                <a:solidFill>
                  <a:schemeClr val="tx1"/>
                </a:solidFill>
                <a:latin typeface="Arial" panose="020B0604020202020204" pitchFamily="34" charset="0"/>
                <a:cs typeface="Arial" panose="020B0604020202020204" pitchFamily="34" charset="0"/>
              </a:rPr>
              <a:t> global GDS positions in the Americas and Asia Pacific, as well as our growing presence in emerging markets, including the Middle East, Africa, Asia and Eastern Europe.</a:t>
            </a:r>
          </a:p>
          <a:p>
            <a:pPr marL="628650" indent="-285750">
              <a:buClr>
                <a:srgbClr val="C00000"/>
              </a:buClr>
              <a:buSzPct val="80000"/>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Operating </a:t>
            </a:r>
            <a:r>
              <a:rPr lang="en-US" sz="1700" dirty="0">
                <a:solidFill>
                  <a:schemeClr val="tx1"/>
                </a:solidFill>
                <a:latin typeface="Arial" panose="020B0604020202020204" pitchFamily="34" charset="0"/>
                <a:cs typeface="Arial" panose="020B0604020202020204" pitchFamily="34" charset="0"/>
              </a:rPr>
              <a:t>in 160 countries</a:t>
            </a:r>
          </a:p>
          <a:p>
            <a:pPr marL="628650" indent="-285750">
              <a:buClr>
                <a:srgbClr val="C00000"/>
              </a:buClr>
              <a:buSzPct val="80000"/>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67,000</a:t>
            </a:r>
            <a:r>
              <a:rPr lang="en-US" sz="1700" dirty="0">
                <a:solidFill>
                  <a:schemeClr val="tx1"/>
                </a:solidFill>
                <a:latin typeface="Arial" panose="020B0604020202020204" pitchFamily="34" charset="0"/>
                <a:cs typeface="Arial" panose="020B0604020202020204" pitchFamily="34" charset="0"/>
              </a:rPr>
              <a:t>+ travel agencies (representing online and traditional travel agencies)</a:t>
            </a:r>
          </a:p>
          <a:p>
            <a:pPr marL="628650" indent="-285750">
              <a:buClr>
                <a:srgbClr val="C00000"/>
              </a:buClr>
              <a:buSzPct val="80000"/>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350 </a:t>
            </a:r>
            <a:r>
              <a:rPr lang="en-US" sz="1700" dirty="0">
                <a:solidFill>
                  <a:schemeClr val="tx1"/>
                </a:solidFill>
                <a:latin typeface="Arial" panose="020B0604020202020204" pitchFamily="34" charset="0"/>
                <a:cs typeface="Arial" panose="020B0604020202020204" pitchFamily="34" charset="0"/>
              </a:rPr>
              <a:t>airlines</a:t>
            </a:r>
          </a:p>
          <a:p>
            <a:pPr marL="628650" indent="-285750">
              <a:buClr>
                <a:srgbClr val="C00000"/>
              </a:buClr>
              <a:buSzPct val="80000"/>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Over </a:t>
            </a:r>
            <a:r>
              <a:rPr lang="en-US" sz="1700" dirty="0">
                <a:solidFill>
                  <a:schemeClr val="tx1"/>
                </a:solidFill>
                <a:latin typeface="Arial" panose="020B0604020202020204" pitchFamily="34" charset="0"/>
                <a:cs typeface="Arial" panose="020B0604020202020204" pitchFamily="34" charset="0"/>
              </a:rPr>
              <a:t>89,000 hotel properties, representing more than 310 hotel chains</a:t>
            </a:r>
          </a:p>
          <a:p>
            <a:pPr marL="628650" indent="-285750">
              <a:buClr>
                <a:srgbClr val="C00000"/>
              </a:buClr>
              <a:buSzPct val="80000"/>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30,000 </a:t>
            </a:r>
            <a:r>
              <a:rPr lang="en-US" sz="1700" dirty="0">
                <a:solidFill>
                  <a:schemeClr val="tx1"/>
                </a:solidFill>
                <a:latin typeface="Arial" panose="020B0604020202020204" pitchFamily="34" charset="0"/>
                <a:cs typeface="Arial" panose="020B0604020202020204" pitchFamily="34" charset="0"/>
              </a:rPr>
              <a:t>car rental locations, representing more than 25 car rental companies</a:t>
            </a:r>
          </a:p>
          <a:p>
            <a:pPr marL="628650" indent="-285750">
              <a:buClr>
                <a:srgbClr val="C00000"/>
              </a:buClr>
              <a:buSzPct val="80000"/>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Up </a:t>
            </a:r>
            <a:r>
              <a:rPr lang="en-US" sz="1700" dirty="0">
                <a:solidFill>
                  <a:schemeClr val="tx1"/>
                </a:solidFill>
                <a:latin typeface="Arial" panose="020B0604020202020204" pitchFamily="34" charset="0"/>
                <a:cs typeface="Arial" panose="020B0604020202020204" pitchFamily="34" charset="0"/>
              </a:rPr>
              <a:t>to 1.8 billion messages per day</a:t>
            </a:r>
          </a:p>
          <a:p>
            <a:pPr marL="628650" indent="-285750">
              <a:buClr>
                <a:srgbClr val="C00000"/>
              </a:buClr>
              <a:buSzPct val="80000"/>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6 </a:t>
            </a:r>
            <a:r>
              <a:rPr lang="en-US" sz="1700" dirty="0">
                <a:solidFill>
                  <a:schemeClr val="tx1"/>
                </a:solidFill>
                <a:latin typeface="Arial" panose="020B0604020202020204" pitchFamily="34" charset="0"/>
                <a:cs typeface="Arial" panose="020B0604020202020204" pitchFamily="34" charset="0"/>
              </a:rPr>
              <a:t>billion+ stored airfares</a:t>
            </a:r>
          </a:p>
          <a:p>
            <a:pPr marL="628650" indent="-285750">
              <a:buClr>
                <a:srgbClr val="C00000"/>
              </a:buClr>
              <a:buSzPct val="80000"/>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17 </a:t>
            </a:r>
            <a:r>
              <a:rPr lang="en-US" sz="1700" dirty="0">
                <a:solidFill>
                  <a:schemeClr val="tx1"/>
                </a:solidFill>
                <a:latin typeface="Arial" panose="020B0604020202020204" pitchFamily="34" charset="0"/>
                <a:cs typeface="Arial" panose="020B0604020202020204" pitchFamily="34" charset="0"/>
              </a:rPr>
              <a:t>million car rental bookings annually</a:t>
            </a:r>
          </a:p>
          <a:p>
            <a:pPr marL="628650" indent="-285750">
              <a:buClr>
                <a:srgbClr val="C00000"/>
              </a:buClr>
              <a:buSzPct val="80000"/>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26 </a:t>
            </a:r>
            <a:r>
              <a:rPr lang="en-US" sz="1700" dirty="0">
                <a:solidFill>
                  <a:schemeClr val="tx1"/>
                </a:solidFill>
                <a:latin typeface="Arial" panose="020B0604020202020204" pitchFamily="34" charset="0"/>
                <a:cs typeface="Arial" panose="020B0604020202020204" pitchFamily="34" charset="0"/>
              </a:rPr>
              <a:t>million hotel bookings annually</a:t>
            </a:r>
          </a:p>
          <a:p>
            <a:pPr marL="628650" indent="-285750">
              <a:buClr>
                <a:srgbClr val="C00000"/>
              </a:buClr>
              <a:buSzPct val="80000"/>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2 </a:t>
            </a:r>
            <a:r>
              <a:rPr lang="en-US" sz="1700" dirty="0">
                <a:solidFill>
                  <a:schemeClr val="tx1"/>
                </a:solidFill>
                <a:latin typeface="Arial" panose="020B0604020202020204" pitchFamily="34" charset="0"/>
                <a:cs typeface="Arial" panose="020B0604020202020204" pitchFamily="34" charset="0"/>
              </a:rPr>
              <a:t>million rail bookings annually</a:t>
            </a:r>
          </a:p>
          <a:p>
            <a:pPr marL="628650" indent="-285750">
              <a:buClr>
                <a:srgbClr val="C00000"/>
              </a:buClr>
              <a:buSzPct val="80000"/>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304 </a:t>
            </a:r>
            <a:r>
              <a:rPr lang="en-US" sz="1700" dirty="0">
                <a:solidFill>
                  <a:schemeClr val="tx1"/>
                </a:solidFill>
                <a:latin typeface="Arial" panose="020B0604020202020204" pitchFamily="34" charset="0"/>
                <a:cs typeface="Arial" panose="020B0604020202020204" pitchFamily="34" charset="0"/>
              </a:rPr>
              <a:t>million air segments annually</a:t>
            </a:r>
          </a:p>
          <a:p>
            <a:pPr marL="628650" indent="-285750">
              <a:buClr>
                <a:srgbClr val="C00000"/>
              </a:buClr>
              <a:buSzPct val="80000"/>
              <a:buFont typeface="Wingdings" panose="05000000000000000000" pitchFamily="2" charset="2"/>
              <a:buChar char="§"/>
            </a:pPr>
            <a:r>
              <a:rPr lang="en-US" sz="1700" dirty="0" smtClean="0">
                <a:solidFill>
                  <a:schemeClr val="tx1"/>
                </a:solidFill>
                <a:latin typeface="Arial" panose="020B0604020202020204" pitchFamily="34" charset="0"/>
                <a:cs typeface="Arial" panose="020B0604020202020204" pitchFamily="34" charset="0"/>
              </a:rPr>
              <a:t>Available </a:t>
            </a:r>
            <a:r>
              <a:rPr lang="en-US" sz="1700" dirty="0">
                <a:solidFill>
                  <a:schemeClr val="tx1"/>
                </a:solidFill>
                <a:latin typeface="Arial" panose="020B0604020202020204" pitchFamily="34" charset="0"/>
                <a:cs typeface="Arial" panose="020B0604020202020204" pitchFamily="34" charset="0"/>
              </a:rPr>
              <a:t>in 30 languages.</a:t>
            </a:r>
          </a:p>
          <a:p>
            <a:pPr marL="285750" indent="-285750">
              <a:buClr>
                <a:srgbClr val="C00000"/>
              </a:buClr>
              <a:buSzPct val="80000"/>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Over 295 million air segments are booked annually in the </a:t>
            </a:r>
            <a:r>
              <a:rPr lang="en-US" sz="1700" dirty="0" err="1">
                <a:solidFill>
                  <a:schemeClr val="tx1"/>
                </a:solidFill>
                <a:latin typeface="Arial" panose="020B0604020202020204" pitchFamily="34" charset="0"/>
                <a:cs typeface="Arial" panose="020B0604020202020204" pitchFamily="34" charset="0"/>
              </a:rPr>
              <a:t>Travelport</a:t>
            </a:r>
            <a:r>
              <a:rPr lang="en-US" sz="1700" dirty="0">
                <a:solidFill>
                  <a:schemeClr val="tx1"/>
                </a:solidFill>
                <a:latin typeface="Arial" panose="020B0604020202020204" pitchFamily="34" charset="0"/>
                <a:cs typeface="Arial" panose="020B0604020202020204" pitchFamily="34" charset="0"/>
              </a:rPr>
              <a:t> system. In one day, this is enough to completely fill 1,539 Airbus A380 aircraft in one day.</a:t>
            </a:r>
          </a:p>
          <a:p>
            <a:pPr algn="ctr">
              <a:buClr>
                <a:srgbClr val="C00000"/>
              </a:buClr>
              <a:buSzPct val="80000"/>
            </a:pPr>
            <a:r>
              <a:rPr lang="en-US" sz="1700" i="1" dirty="0">
                <a:solidFill>
                  <a:schemeClr val="tx1"/>
                </a:solidFill>
                <a:latin typeface="Arial" panose="020B0604020202020204" pitchFamily="34" charset="0"/>
                <a:cs typeface="Arial" panose="020B0604020202020204" pitchFamily="34" charset="0"/>
              </a:rPr>
              <a:t>Source: </a:t>
            </a:r>
            <a:r>
              <a:rPr lang="en-US" sz="1700" i="1" dirty="0">
                <a:solidFill>
                  <a:schemeClr val="tx1"/>
                </a:solidFill>
                <a:latin typeface="Arial" panose="020B0604020202020204" pitchFamily="34" charset="0"/>
                <a:cs typeface="Arial" panose="020B0604020202020204" pitchFamily="34" charset="0"/>
                <a:hlinkClick r:id="rId4"/>
              </a:rPr>
              <a:t>http://</a:t>
            </a:r>
            <a:r>
              <a:rPr lang="en-US" sz="1700" i="1" dirty="0" smtClean="0">
                <a:solidFill>
                  <a:schemeClr val="tx1"/>
                </a:solidFill>
                <a:latin typeface="Arial" panose="020B0604020202020204" pitchFamily="34" charset="0"/>
                <a:cs typeface="Arial" panose="020B0604020202020204" pitchFamily="34" charset="0"/>
                <a:hlinkClick r:id="rId4"/>
              </a:rPr>
              <a:t>www.travelport.com/about/Global%20Statistics.aspx</a:t>
            </a:r>
            <a:endParaRPr lang="en-US" sz="1700" i="1" dirty="0">
              <a:solidFill>
                <a:schemeClr val="tx1"/>
              </a:solidFill>
              <a:latin typeface="Arial" panose="020B0604020202020204" pitchFamily="34" charset="0"/>
              <a:cs typeface="Arial" panose="020B0604020202020204" pitchFamily="34" charset="0"/>
            </a:endParaRPr>
          </a:p>
        </p:txBody>
      </p:sp>
      <p:sp>
        <p:nvSpPr>
          <p:cNvPr id="9" name="Oval 8"/>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29698" name="Picture 2" descr="Image result for travelpor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8024" y="4118655"/>
            <a:ext cx="4076320" cy="13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4230504"/>
      </p:ext>
    </p:extLst>
  </p:cSld>
  <p:clrMapOvr>
    <a:masterClrMapping/>
  </p:clrMapOvr>
  <p:transition advClick="0"/>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000" dirty="0" smtClean="0"/>
              <a:t>5.6 </a:t>
            </a:r>
            <a:r>
              <a:rPr lang="en-US" sz="3000" dirty="0"/>
              <a:t>– </a:t>
            </a:r>
            <a:r>
              <a:rPr lang="en-US" sz="3000" dirty="0" smtClean="0"/>
              <a:t>Promotion as Part </a:t>
            </a:r>
            <a:r>
              <a:rPr lang="en-US" sz="3000" dirty="0"/>
              <a:t>of the </a:t>
            </a:r>
            <a:r>
              <a:rPr lang="en-US" sz="3000" dirty="0" smtClean="0"/>
              <a:t>Marketing Mix</a:t>
            </a:r>
            <a:endParaRPr lang="en-GB" sz="30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214</a:t>
            </a:r>
            <a:endParaRPr lang="en-GB" sz="1400" b="1" dirty="0">
              <a:latin typeface="Calibri" panose="020F0502020204030204" pitchFamily="34" charset="0"/>
            </a:endParaRPr>
          </a:p>
        </p:txBody>
      </p:sp>
      <p:sp>
        <p:nvSpPr>
          <p:cNvPr id="34" name="Rectangle 33"/>
          <p:cNvSpPr/>
          <p:nvPr/>
        </p:nvSpPr>
        <p:spPr>
          <a:xfrm>
            <a:off x="179511" y="1124744"/>
            <a:ext cx="6408713" cy="5586145"/>
          </a:xfrm>
          <a:prstGeom prst="rect">
            <a:avLst/>
          </a:prstGeom>
        </p:spPr>
        <p:txBody>
          <a:bodyPr wrap="square" lIns="45720" tIns="45720" rIns="45720" bIns="45720">
            <a:spAutoFit/>
          </a:bodyPr>
          <a:lstStyle/>
          <a:p>
            <a:pPr>
              <a:buClr>
                <a:srgbClr val="00B050"/>
              </a:buClr>
              <a:buSzPct val="80000"/>
            </a:pPr>
            <a:r>
              <a:rPr lang="en-US" sz="2100" b="1" dirty="0" smtClean="0">
                <a:solidFill>
                  <a:srgbClr val="C00000"/>
                </a:solidFill>
              </a:rPr>
              <a:t>Promotion </a:t>
            </a:r>
            <a:r>
              <a:rPr lang="en-US" sz="2100" b="1" dirty="0">
                <a:solidFill>
                  <a:srgbClr val="C00000"/>
                </a:solidFill>
              </a:rPr>
              <a:t>as part of the marketing mix</a:t>
            </a:r>
          </a:p>
          <a:p>
            <a:pPr marL="342900" indent="-342900">
              <a:buClr>
                <a:srgbClr val="00B050"/>
              </a:buClr>
              <a:buSzPct val="80000"/>
              <a:buFont typeface="Arial" panose="020B0604020202020204" pitchFamily="34" charset="0"/>
              <a:buChar char="►"/>
            </a:pPr>
            <a:r>
              <a:rPr lang="en-US" sz="2100" dirty="0"/>
              <a:t>Promotion is the last of components in the marketing mix. We need to look at the many different forms of promotion that are used in the travel and tourism industry and explore the factors that organisations must consider when selecting which type of promotion to engage in.</a:t>
            </a:r>
          </a:p>
          <a:p>
            <a:pPr marL="342900" indent="-342900">
              <a:buClr>
                <a:srgbClr val="00B050"/>
              </a:buClr>
              <a:buSzPct val="80000"/>
              <a:buFont typeface="Arial" panose="020B0604020202020204" pitchFamily="34" charset="0"/>
              <a:buChar char="►"/>
            </a:pPr>
            <a:r>
              <a:rPr lang="en-US" sz="2100" dirty="0"/>
              <a:t>Promotion has four main interconnected purposes:</a:t>
            </a:r>
          </a:p>
          <a:p>
            <a:pPr marL="742950" indent="-342900">
              <a:buClr>
                <a:srgbClr val="00B050"/>
              </a:buClr>
              <a:buSzPct val="80000"/>
              <a:buFont typeface="Wingdings" panose="05000000000000000000" pitchFamily="2" charset="2"/>
              <a:buChar char="§"/>
            </a:pPr>
            <a:r>
              <a:rPr lang="en-US" sz="2100" dirty="0" smtClean="0"/>
              <a:t>to </a:t>
            </a:r>
            <a:r>
              <a:rPr lang="en-US" sz="2100" dirty="0"/>
              <a:t>raise and maintain customer awareness of products and services;</a:t>
            </a:r>
          </a:p>
          <a:p>
            <a:pPr marL="742950" indent="-342900">
              <a:buClr>
                <a:srgbClr val="00B050"/>
              </a:buClr>
              <a:buSzPct val="80000"/>
              <a:buFont typeface="Wingdings" panose="05000000000000000000" pitchFamily="2" charset="2"/>
              <a:buChar char="§"/>
            </a:pPr>
            <a:r>
              <a:rPr lang="en-US" sz="2100" dirty="0" smtClean="0"/>
              <a:t>to </a:t>
            </a:r>
            <a:r>
              <a:rPr lang="en-US" sz="2100" dirty="0"/>
              <a:t>inform customers of the product’s features;</a:t>
            </a:r>
          </a:p>
          <a:p>
            <a:pPr marL="742950" indent="-342900">
              <a:buClr>
                <a:srgbClr val="00B050"/>
              </a:buClr>
              <a:buSzPct val="80000"/>
              <a:buFont typeface="Wingdings" panose="05000000000000000000" pitchFamily="2" charset="2"/>
              <a:buChar char="§"/>
            </a:pPr>
            <a:r>
              <a:rPr lang="en-US" sz="2100" dirty="0" smtClean="0"/>
              <a:t>to </a:t>
            </a:r>
            <a:r>
              <a:rPr lang="en-US" sz="2100" dirty="0"/>
              <a:t>stimulate demand;</a:t>
            </a:r>
          </a:p>
          <a:p>
            <a:pPr marL="742950" indent="-342900">
              <a:buClr>
                <a:srgbClr val="00B050"/>
              </a:buClr>
              <a:buSzPct val="80000"/>
              <a:buFont typeface="Wingdings" panose="05000000000000000000" pitchFamily="2" charset="2"/>
              <a:buChar char="§"/>
            </a:pPr>
            <a:r>
              <a:rPr lang="en-US" sz="2100" dirty="0" smtClean="0"/>
              <a:t>to </a:t>
            </a:r>
            <a:r>
              <a:rPr lang="en-US" sz="2100" dirty="0"/>
              <a:t>encourage sales.</a:t>
            </a:r>
          </a:p>
          <a:p>
            <a:pPr marL="342900" indent="-342900">
              <a:buClr>
                <a:srgbClr val="00B050"/>
              </a:buClr>
              <a:buSzPct val="80000"/>
              <a:buFont typeface="Arial" panose="020B0604020202020204" pitchFamily="34" charset="0"/>
              <a:buChar char="►"/>
            </a:pPr>
            <a:r>
              <a:rPr lang="en-US" sz="2100" dirty="0"/>
              <a:t>In order to fulfil these purposes, organisations use a variety of methods of promotion, in order to communicate with existing and potential customers.</a:t>
            </a:r>
          </a:p>
        </p:txBody>
      </p:sp>
      <p:pic>
        <p:nvPicPr>
          <p:cNvPr id="30722" name="Picture 2" descr="Image result for travel promotion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588224" y="1167036"/>
            <a:ext cx="2328193" cy="1459852"/>
          </a:xfrm>
          <a:prstGeom prst="rect">
            <a:avLst/>
          </a:prstGeom>
          <a:noFill/>
          <a:extLst>
            <a:ext uri="{909E8E84-426E-40DD-AFC4-6F175D3DCCD1}">
              <a14:hiddenFill xmlns:a14="http://schemas.microsoft.com/office/drawing/2010/main">
                <a:solidFill>
                  <a:srgbClr val="FFFFFF"/>
                </a:solidFill>
              </a14:hiddenFill>
            </a:ext>
          </a:extLst>
        </p:spPr>
      </p:pic>
      <p:pic>
        <p:nvPicPr>
          <p:cNvPr id="30724" name="Picture 4" descr="Image result for travel promotion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88223" y="2720278"/>
            <a:ext cx="2301009" cy="1132805"/>
          </a:xfrm>
          <a:prstGeom prst="rect">
            <a:avLst/>
          </a:prstGeom>
          <a:noFill/>
          <a:extLst>
            <a:ext uri="{909E8E84-426E-40DD-AFC4-6F175D3DCCD1}">
              <a14:hiddenFill xmlns:a14="http://schemas.microsoft.com/office/drawing/2010/main">
                <a:solidFill>
                  <a:srgbClr val="FFFFFF"/>
                </a:solidFill>
              </a14:hiddenFill>
            </a:ext>
          </a:extLst>
        </p:spPr>
      </p:pic>
      <p:pic>
        <p:nvPicPr>
          <p:cNvPr id="30726" name="Picture 6" descr="Image result for travel promotion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588222" y="3963292"/>
            <a:ext cx="2301009" cy="1481932"/>
          </a:xfrm>
          <a:prstGeom prst="rect">
            <a:avLst/>
          </a:prstGeom>
          <a:noFill/>
          <a:extLst>
            <a:ext uri="{909E8E84-426E-40DD-AFC4-6F175D3DCCD1}">
              <a14:hiddenFill xmlns:a14="http://schemas.microsoft.com/office/drawing/2010/main">
                <a:solidFill>
                  <a:srgbClr val="FFFFFF"/>
                </a:solidFill>
              </a14:hiddenFill>
            </a:ext>
          </a:extLst>
        </p:spPr>
      </p:pic>
      <p:pic>
        <p:nvPicPr>
          <p:cNvPr id="30728" name="Picture 8" descr="Image result for travel promotion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88221" y="5561966"/>
            <a:ext cx="2328195" cy="11073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9816437"/>
      </p:ext>
    </p:extLst>
  </p:cSld>
  <p:clrMapOvr>
    <a:masterClrMapping/>
  </p:clrMapOvr>
  <p:transition advClick="0"/>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000" dirty="0" smtClean="0"/>
              <a:t>5.6 </a:t>
            </a:r>
            <a:r>
              <a:rPr lang="en-US" sz="3000" dirty="0"/>
              <a:t>– </a:t>
            </a:r>
            <a:r>
              <a:rPr lang="en-US" sz="3000" dirty="0" smtClean="0"/>
              <a:t>Promotion as Part </a:t>
            </a:r>
            <a:r>
              <a:rPr lang="en-US" sz="3000" dirty="0"/>
              <a:t>of the </a:t>
            </a:r>
            <a:r>
              <a:rPr lang="en-US" sz="3000" dirty="0" smtClean="0"/>
              <a:t>Marketing Mix</a:t>
            </a:r>
            <a:endParaRPr lang="en-GB" sz="30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215</a:t>
            </a:r>
            <a:endParaRPr lang="en-GB" sz="1400" b="1" dirty="0">
              <a:latin typeface="Calibri" panose="020F0502020204030204" pitchFamily="34" charset="0"/>
            </a:endParaRPr>
          </a:p>
        </p:txBody>
      </p:sp>
      <p:sp>
        <p:nvSpPr>
          <p:cNvPr id="34" name="Rectangle 33"/>
          <p:cNvSpPr/>
          <p:nvPr/>
        </p:nvSpPr>
        <p:spPr>
          <a:xfrm>
            <a:off x="179511" y="1124744"/>
            <a:ext cx="8712969" cy="5586145"/>
          </a:xfrm>
          <a:prstGeom prst="rect">
            <a:avLst/>
          </a:prstGeom>
        </p:spPr>
        <p:txBody>
          <a:bodyPr wrap="square" lIns="45720" tIns="45720" rIns="45720" bIns="45720">
            <a:spAutoFit/>
          </a:bodyPr>
          <a:lstStyle/>
          <a:p>
            <a:pPr>
              <a:buClr>
                <a:srgbClr val="00B050"/>
              </a:buClr>
              <a:buSzPct val="80000"/>
            </a:pPr>
            <a:r>
              <a:rPr lang="en-US" sz="2100" b="1" dirty="0" smtClean="0">
                <a:solidFill>
                  <a:srgbClr val="C00000"/>
                </a:solidFill>
              </a:rPr>
              <a:t>Explore </a:t>
            </a:r>
            <a:r>
              <a:rPr lang="en-US" sz="2100" b="1" dirty="0">
                <a:solidFill>
                  <a:srgbClr val="C00000"/>
                </a:solidFill>
              </a:rPr>
              <a:t>the main methods of promotion used in the travel and tourism industry</a:t>
            </a:r>
          </a:p>
          <a:p>
            <a:pPr>
              <a:buClr>
                <a:srgbClr val="00B050"/>
              </a:buClr>
              <a:buSzPct val="80000"/>
            </a:pPr>
            <a:r>
              <a:rPr lang="en-US" sz="2100" b="1" dirty="0">
                <a:solidFill>
                  <a:srgbClr val="C00000"/>
                </a:solidFill>
              </a:rPr>
              <a:t>Advertising</a:t>
            </a:r>
          </a:p>
          <a:p>
            <a:pPr marL="342900" indent="-342900">
              <a:buClr>
                <a:srgbClr val="00B050"/>
              </a:buClr>
              <a:buSzPct val="80000"/>
              <a:buFont typeface="Arial" panose="020B0604020202020204" pitchFamily="34" charset="0"/>
              <a:buChar char="►"/>
            </a:pPr>
            <a:r>
              <a:rPr lang="en-US" sz="2100" dirty="0"/>
              <a:t>Advertising is a very visible means of communicating with customers which can itself take on many different formats; however, it is also one of the most expensive forms of promotion. </a:t>
            </a:r>
            <a:endParaRPr lang="en-US" sz="2100" dirty="0" smtClean="0"/>
          </a:p>
          <a:p>
            <a:pPr marL="342900" indent="-342900">
              <a:buClr>
                <a:srgbClr val="00B050"/>
              </a:buClr>
              <a:buSzPct val="80000"/>
              <a:buFont typeface="Arial" panose="020B0604020202020204" pitchFamily="34" charset="0"/>
              <a:buChar char="►"/>
            </a:pPr>
            <a:r>
              <a:rPr lang="en-US" sz="2100" dirty="0" smtClean="0"/>
              <a:t>We </a:t>
            </a:r>
            <a:r>
              <a:rPr lang="en-US" sz="2100" dirty="0"/>
              <a:t>are all probably most familiar with advertising as a form of promotion as it permeates our everyday lives. Three different media can be used in advertising - broadcast media (TV, radio, cinema), print media (newspapers, magazines, leaflets) </a:t>
            </a:r>
            <a:r>
              <a:rPr lang="en-US" sz="2100" dirty="0" smtClean="0"/>
              <a:t/>
            </a:r>
            <a:br>
              <a:rPr lang="en-US" sz="2100" dirty="0" smtClean="0"/>
            </a:br>
            <a:r>
              <a:rPr lang="en-US" sz="2100" dirty="0" smtClean="0"/>
              <a:t>and display </a:t>
            </a:r>
            <a:r>
              <a:rPr lang="en-US" sz="2100" dirty="0"/>
              <a:t>media (billboards, posters and signs). </a:t>
            </a:r>
            <a:endParaRPr lang="en-US" sz="2100" dirty="0" smtClean="0"/>
          </a:p>
          <a:p>
            <a:pPr marL="342900" indent="-342900">
              <a:buClr>
                <a:srgbClr val="00B050"/>
              </a:buClr>
              <a:buSzPct val="80000"/>
              <a:buFont typeface="Arial" panose="020B0604020202020204" pitchFamily="34" charset="0"/>
              <a:buChar char="►"/>
            </a:pPr>
            <a:r>
              <a:rPr lang="en-US" sz="2100" dirty="0" smtClean="0"/>
              <a:t>Broadcast </a:t>
            </a:r>
            <a:r>
              <a:rPr lang="en-US" sz="2100" dirty="0"/>
              <a:t>media can only be afforded by some of </a:t>
            </a:r>
            <a:r>
              <a:rPr lang="en-US" sz="2100" dirty="0" smtClean="0"/>
              <a:t/>
            </a:r>
            <a:br>
              <a:rPr lang="en-US" sz="2100" dirty="0" smtClean="0"/>
            </a:br>
            <a:r>
              <a:rPr lang="en-US" sz="2100" dirty="0" smtClean="0"/>
              <a:t>the </a:t>
            </a:r>
            <a:r>
              <a:rPr lang="en-US" sz="2100" dirty="0"/>
              <a:t>leading travel and tourism providers. Small, </a:t>
            </a:r>
            <a:r>
              <a:rPr lang="en-US" sz="2100" dirty="0" smtClean="0"/>
              <a:t/>
            </a:r>
            <a:br>
              <a:rPr lang="en-US" sz="2100" dirty="0" smtClean="0"/>
            </a:br>
            <a:r>
              <a:rPr lang="en-US" sz="2100" dirty="0" smtClean="0"/>
              <a:t>independent </a:t>
            </a:r>
            <a:r>
              <a:rPr lang="en-US" sz="2100" dirty="0"/>
              <a:t>organisations are more likely to use </a:t>
            </a:r>
            <a:r>
              <a:rPr lang="en-US" sz="2100" dirty="0" smtClean="0"/>
              <a:t/>
            </a:r>
            <a:br>
              <a:rPr lang="en-US" sz="2100" dirty="0" smtClean="0"/>
            </a:br>
            <a:r>
              <a:rPr lang="en-US" sz="2100" dirty="0" smtClean="0"/>
              <a:t>print </a:t>
            </a:r>
            <a:r>
              <a:rPr lang="en-US" sz="2100" dirty="0"/>
              <a:t>media in promoting their goods and services </a:t>
            </a:r>
            <a:r>
              <a:rPr lang="en-US" sz="2100" dirty="0" smtClean="0"/>
              <a:t/>
            </a:r>
            <a:br>
              <a:rPr lang="en-US" sz="2100" dirty="0" smtClean="0"/>
            </a:br>
            <a:r>
              <a:rPr lang="en-US" sz="2100" dirty="0" smtClean="0"/>
              <a:t>as </a:t>
            </a:r>
            <a:r>
              <a:rPr lang="en-US" sz="2100" dirty="0"/>
              <a:t>their marketing budgets may not stretch to </a:t>
            </a:r>
            <a:r>
              <a:rPr lang="en-US" sz="2100" dirty="0" smtClean="0"/>
              <a:t/>
            </a:r>
            <a:br>
              <a:rPr lang="en-US" sz="2100" dirty="0" smtClean="0"/>
            </a:br>
            <a:r>
              <a:rPr lang="en-US" sz="2100" dirty="0" smtClean="0"/>
              <a:t>advertising </a:t>
            </a:r>
            <a:r>
              <a:rPr lang="en-US" sz="2100" dirty="0"/>
              <a:t>on TV or via billboards</a:t>
            </a:r>
            <a:r>
              <a:rPr lang="en-US" sz="2100" dirty="0" smtClean="0"/>
              <a:t>.</a:t>
            </a:r>
            <a:endParaRPr lang="en-US" sz="2100" dirty="0"/>
          </a:p>
        </p:txBody>
      </p:sp>
      <p:pic>
        <p:nvPicPr>
          <p:cNvPr id="32770" name="Picture 2" descr="Image result for travel roadside adver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588224" y="4060804"/>
            <a:ext cx="2304256" cy="2564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8252604"/>
      </p:ext>
    </p:extLst>
  </p:cSld>
  <p:clrMapOvr>
    <a:masterClrMapping/>
  </p:clrMapOvr>
  <p:transition advClick="0"/>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000" dirty="0" smtClean="0"/>
              <a:t>5.6 </a:t>
            </a:r>
            <a:r>
              <a:rPr lang="en-US" sz="3000" dirty="0"/>
              <a:t>– </a:t>
            </a:r>
            <a:r>
              <a:rPr lang="en-US" sz="3000" dirty="0" smtClean="0"/>
              <a:t>Promotion as Part </a:t>
            </a:r>
            <a:r>
              <a:rPr lang="en-US" sz="3000" dirty="0"/>
              <a:t>of the </a:t>
            </a:r>
            <a:r>
              <a:rPr lang="en-US" sz="3000" dirty="0" smtClean="0"/>
              <a:t>Marketing Mix</a:t>
            </a:r>
            <a:endParaRPr lang="en-GB" sz="30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215</a:t>
            </a:r>
            <a:endParaRPr lang="en-GB" sz="1400" b="1" dirty="0">
              <a:latin typeface="Calibri" panose="020F0502020204030204" pitchFamily="34" charset="0"/>
            </a:endParaRPr>
          </a:p>
        </p:txBody>
      </p:sp>
      <p:grpSp>
        <p:nvGrpSpPr>
          <p:cNvPr id="8" name="Group 7"/>
          <p:cNvGrpSpPr/>
          <p:nvPr/>
        </p:nvGrpSpPr>
        <p:grpSpPr>
          <a:xfrm>
            <a:off x="165110" y="995881"/>
            <a:ext cx="8962070" cy="5673479"/>
            <a:chOff x="165110" y="3537733"/>
            <a:chExt cx="8962070" cy="5561689"/>
          </a:xfrm>
        </p:grpSpPr>
        <p:sp>
          <p:nvSpPr>
            <p:cNvPr id="9" name="Rectangle 8"/>
            <p:cNvSpPr/>
            <p:nvPr/>
          </p:nvSpPr>
          <p:spPr>
            <a:xfrm>
              <a:off x="165110" y="4141142"/>
              <a:ext cx="8727370" cy="4958280"/>
            </a:xfrm>
            <a:prstGeom prst="rect">
              <a:avLst/>
            </a:prstGeom>
            <a:solidFill>
              <a:srgbClr val="F9CBF6"/>
            </a:solidFill>
            <a:ln w="57150">
              <a:solidFill>
                <a:srgbClr val="B21212"/>
              </a:solidFill>
            </a:ln>
          </p:spPr>
          <p:txBody>
            <a:bodyPr wrap="square">
              <a:spAutoFit/>
            </a:bodyPr>
            <a:lstStyle/>
            <a:p>
              <a:pPr marL="342900" indent="-342900">
                <a:buClr>
                  <a:srgbClr val="C00000"/>
                </a:buClr>
                <a:buSzPct val="80000"/>
                <a:buFont typeface="Arial" panose="020B0604020202020204" pitchFamily="34" charset="0"/>
                <a:buChar char="►"/>
              </a:pPr>
              <a:r>
                <a:rPr lang="en-US" sz="1860" dirty="0"/>
                <a:t>While internet marketing is currently seeing dramatic growth, it still pays to recognise the immediate impact and potential instant </a:t>
              </a:r>
              <a:r>
                <a:rPr lang="en-US" sz="1860" dirty="0" smtClean="0"/>
                <a:t/>
              </a:r>
              <a:br>
                <a:rPr lang="en-US" sz="1860" dirty="0" smtClean="0"/>
              </a:br>
              <a:r>
                <a:rPr lang="en-US" sz="1860" dirty="0" smtClean="0"/>
                <a:t>benefits </a:t>
              </a:r>
              <a:r>
                <a:rPr lang="en-US" sz="1860" dirty="0"/>
                <a:t>offered by well executed, use of billboards </a:t>
              </a:r>
              <a:r>
                <a:rPr lang="en-US" sz="1860" dirty="0" smtClean="0"/>
                <a:t>- with </a:t>
              </a:r>
              <a:br>
                <a:rPr lang="en-US" sz="1860" dirty="0" smtClean="0"/>
              </a:br>
              <a:r>
                <a:rPr lang="en-US" sz="1860" dirty="0" smtClean="0"/>
                <a:t>their </a:t>
              </a:r>
              <a:r>
                <a:rPr lang="en-US" sz="1860" dirty="0"/>
                <a:t>equally instant, ‘on the road’ marketing messages.</a:t>
              </a:r>
            </a:p>
            <a:p>
              <a:pPr marL="342900" indent="-342900">
                <a:buClr>
                  <a:srgbClr val="C00000"/>
                </a:buClr>
                <a:buSzPct val="80000"/>
                <a:buFont typeface="Arial" panose="020B0604020202020204" pitchFamily="34" charset="0"/>
                <a:buChar char="►"/>
              </a:pPr>
              <a:r>
                <a:rPr lang="en-US" sz="1860" i="1" dirty="0"/>
                <a:t>Internet versus Billboards</a:t>
              </a:r>
              <a:r>
                <a:rPr lang="en-US" sz="1860" dirty="0"/>
                <a:t>? For destinations &amp; attractions, </a:t>
              </a:r>
              <a:r>
                <a:rPr lang="en-US" sz="1860" dirty="0" smtClean="0"/>
                <a:t/>
              </a:r>
              <a:br>
                <a:rPr lang="en-US" sz="1860" dirty="0" smtClean="0"/>
              </a:br>
              <a:r>
                <a:rPr lang="en-US" sz="1860" dirty="0" smtClean="0"/>
                <a:t>the </a:t>
              </a:r>
              <a:r>
                <a:rPr lang="en-US" sz="1860" dirty="0"/>
                <a:t>issue is not so much one of competing promotional </a:t>
              </a:r>
              <a:r>
                <a:rPr lang="en-US" sz="1860" dirty="0" smtClean="0"/>
                <a:t/>
              </a:r>
              <a:br>
                <a:rPr lang="en-US" sz="1860" dirty="0" smtClean="0"/>
              </a:br>
              <a:r>
                <a:rPr lang="en-US" sz="1860" dirty="0" smtClean="0"/>
                <a:t>choices</a:t>
              </a:r>
              <a:r>
                <a:rPr lang="en-US" sz="1860" dirty="0"/>
                <a:t>, but using both to great complementary effect.</a:t>
              </a:r>
            </a:p>
            <a:p>
              <a:pPr marL="457200" indent="-457200">
                <a:buClr>
                  <a:srgbClr val="C00000"/>
                </a:buClr>
                <a:buSzPct val="100000"/>
                <a:buFont typeface="+mj-lt"/>
                <a:buAutoNum type="alphaLcParenR"/>
              </a:pPr>
              <a:r>
                <a:rPr lang="en-US" sz="1860" dirty="0" smtClean="0"/>
                <a:t>Multiple </a:t>
              </a:r>
              <a:r>
                <a:rPr lang="en-US" sz="1860" dirty="0"/>
                <a:t>roles of </a:t>
              </a:r>
              <a:r>
                <a:rPr lang="en-US" sz="1860" dirty="0" smtClean="0"/>
                <a:t>Billboards - Billboards </a:t>
              </a:r>
              <a:r>
                <a:rPr lang="en-US" sz="1860" dirty="0"/>
                <a:t>can serve to:</a:t>
              </a:r>
            </a:p>
            <a:p>
              <a:pPr marL="800100" indent="-342900">
                <a:buClr>
                  <a:srgbClr val="C00000"/>
                </a:buClr>
                <a:buSzPct val="80000"/>
                <a:buFont typeface="Wingdings" panose="05000000000000000000" pitchFamily="2" charset="2"/>
                <a:buChar char="§"/>
              </a:pPr>
              <a:r>
                <a:rPr lang="en-US" sz="1860" b="1" dirty="0" smtClean="0"/>
                <a:t>Spark </a:t>
              </a:r>
              <a:r>
                <a:rPr lang="en-US" sz="1860" b="1" dirty="0"/>
                <a:t>or prompt a spontaneous decision </a:t>
              </a:r>
              <a:r>
                <a:rPr lang="en-US" sz="1860" b="1" dirty="0" smtClean="0"/>
                <a:t>- </a:t>
              </a:r>
              <a:r>
                <a:rPr lang="en-US" sz="1860" dirty="0" smtClean="0"/>
                <a:t>during </a:t>
              </a:r>
              <a:r>
                <a:rPr lang="en-US" sz="1860" dirty="0"/>
                <a:t>a travelers current trip. That unplanned (and more often than not minor) detour to visit. The signage basically helps them to ‘exit and experience’. </a:t>
              </a:r>
              <a:r>
                <a:rPr lang="en-US" sz="1860" i="1" dirty="0"/>
                <a:t>The </a:t>
              </a:r>
              <a:r>
                <a:rPr lang="en-US" sz="1860" i="1" dirty="0" smtClean="0"/>
                <a:t>planning need</a:t>
              </a:r>
              <a:r>
                <a:rPr lang="en-US" sz="1860" i="1" dirty="0"/>
                <a:t>:</a:t>
              </a:r>
              <a:r>
                <a:rPr lang="en-US" sz="1860" dirty="0"/>
                <a:t> Identify the various logical entry ways, but also the important functional &amp; </a:t>
              </a:r>
              <a:r>
                <a:rPr lang="en-US" sz="1860" dirty="0" smtClean="0"/>
                <a:t>non-inhibiting </a:t>
              </a:r>
              <a:r>
                <a:rPr lang="en-US" sz="1860" dirty="0"/>
                <a:t>entry and decision-making points, for a destination or attraction. (Including - key junctions, borders, town bypass points, alternative route options for same direction of travel, bridges, etc.) Factor this into billboard selection, particularly their location and position in relation to vehicle flows and direct driver/passenger sightlines.</a:t>
              </a:r>
            </a:p>
          </p:txBody>
        </p:sp>
        <p:grpSp>
          <p:nvGrpSpPr>
            <p:cNvPr id="10" name="Group 9"/>
            <p:cNvGrpSpPr/>
            <p:nvPr/>
          </p:nvGrpSpPr>
          <p:grpSpPr>
            <a:xfrm>
              <a:off x="165110" y="3537733"/>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7: </a:t>
                </a:r>
                <a:r>
                  <a:rPr lang="en-US" sz="2000" b="1" dirty="0">
                    <a:solidFill>
                      <a:schemeClr val="bg1"/>
                    </a:solidFill>
                  </a:rPr>
                  <a:t>Billboards as a marketing tool</a:t>
                </a: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pSp>
      <p:pic>
        <p:nvPicPr>
          <p:cNvPr id="2" name="Picture 1"/>
          <p:cNvPicPr>
            <a:picLocks noChangeAspect="1"/>
          </p:cNvPicPr>
          <p:nvPr/>
        </p:nvPicPr>
        <p:blipFill rotWithShape="1">
          <a:blip r:embed="rId5" cstate="print">
            <a:lum bright="11000" contrast="29000"/>
            <a:extLst>
              <a:ext uri="{28A0092B-C50C-407E-A947-70E740481C1C}">
                <a14:useLocalDpi xmlns:a14="http://schemas.microsoft.com/office/drawing/2010/main" val="0"/>
              </a:ext>
            </a:extLst>
          </a:blip>
          <a:srcRect l="11941" t="18373" r="43234" b="14420"/>
          <a:stretch/>
        </p:blipFill>
        <p:spPr>
          <a:xfrm>
            <a:off x="6660232" y="1988840"/>
            <a:ext cx="2160240" cy="1872208"/>
          </a:xfrm>
          <a:prstGeom prst="rect">
            <a:avLst/>
          </a:prstGeom>
        </p:spPr>
      </p:pic>
    </p:spTree>
    <p:extLst>
      <p:ext uri="{BB962C8B-B14F-4D97-AF65-F5344CB8AC3E}">
        <p14:creationId xmlns:p14="http://schemas.microsoft.com/office/powerpoint/2010/main" val="2736988584"/>
      </p:ext>
    </p:extLst>
  </p:cSld>
  <p:clrMapOvr>
    <a:masterClrMapping/>
  </p:clrMapOvr>
  <p:transition advClick="0"/>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000" dirty="0" smtClean="0"/>
              <a:t>5.6 </a:t>
            </a:r>
            <a:r>
              <a:rPr lang="en-US" sz="3000" dirty="0"/>
              <a:t>– </a:t>
            </a:r>
            <a:r>
              <a:rPr lang="en-US" sz="3000" dirty="0" smtClean="0"/>
              <a:t>Promotion as Part </a:t>
            </a:r>
            <a:r>
              <a:rPr lang="en-US" sz="3000" dirty="0"/>
              <a:t>of the </a:t>
            </a:r>
            <a:r>
              <a:rPr lang="en-US" sz="3000" dirty="0" smtClean="0"/>
              <a:t>Marketing Mix</a:t>
            </a:r>
            <a:endParaRPr lang="en-GB" sz="30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216</a:t>
            </a:r>
            <a:endParaRPr lang="en-GB" sz="1400" b="1" dirty="0">
              <a:latin typeface="Calibri" panose="020F0502020204030204" pitchFamily="34" charset="0"/>
            </a:endParaRPr>
          </a:p>
        </p:txBody>
      </p:sp>
      <p:grpSp>
        <p:nvGrpSpPr>
          <p:cNvPr id="8" name="Group 7"/>
          <p:cNvGrpSpPr/>
          <p:nvPr/>
        </p:nvGrpSpPr>
        <p:grpSpPr>
          <a:xfrm>
            <a:off x="165110" y="995881"/>
            <a:ext cx="8962070" cy="5693851"/>
            <a:chOff x="165110" y="3537733"/>
            <a:chExt cx="8962070" cy="5581660"/>
          </a:xfrm>
        </p:grpSpPr>
        <p:sp>
          <p:nvSpPr>
            <p:cNvPr id="9" name="Rectangle 8"/>
            <p:cNvSpPr/>
            <p:nvPr/>
          </p:nvSpPr>
          <p:spPr>
            <a:xfrm>
              <a:off x="165110" y="4141142"/>
              <a:ext cx="8727370" cy="4978251"/>
            </a:xfrm>
            <a:prstGeom prst="rect">
              <a:avLst/>
            </a:prstGeom>
            <a:solidFill>
              <a:srgbClr val="F9CBF6"/>
            </a:solidFill>
            <a:ln w="57150">
              <a:solidFill>
                <a:srgbClr val="B21212"/>
              </a:solidFill>
            </a:ln>
          </p:spPr>
          <p:txBody>
            <a:bodyPr wrap="square">
              <a:spAutoFit/>
            </a:bodyPr>
            <a:lstStyle/>
            <a:p>
              <a:pPr marL="342900" indent="-342900">
                <a:buClr>
                  <a:srgbClr val="C00000"/>
                </a:buClr>
                <a:buSzPct val="100000"/>
                <a:buFont typeface="Wingdings" panose="05000000000000000000" pitchFamily="2" charset="2"/>
                <a:buChar char="§"/>
              </a:pPr>
              <a:r>
                <a:rPr lang="en-US" b="1" dirty="0" smtClean="0"/>
                <a:t>Remind </a:t>
              </a:r>
              <a:r>
                <a:rPr lang="en-US" b="1" dirty="0"/>
                <a:t>and reinforce </a:t>
              </a:r>
              <a:r>
                <a:rPr lang="en-US" dirty="0"/>
                <a:t>- keep a destination or attraction in the mind, increasing brand awareness over time and influencing future decisions. Example: when used where </a:t>
              </a:r>
              <a:r>
                <a:rPr lang="en-US" dirty="0" smtClean="0"/>
                <a:t>people </a:t>
              </a:r>
              <a:r>
                <a:rPr lang="en-US" dirty="0"/>
                <a:t>live, or at a prominent location for a targeted geographic </a:t>
              </a:r>
              <a:r>
                <a:rPr lang="en-US" dirty="0" smtClean="0"/>
                <a:t>or) </a:t>
              </a:r>
              <a:r>
                <a:rPr lang="en-US" dirty="0"/>
                <a:t>demographic market - to influence their planning (or at least their set of considerations</a:t>
              </a:r>
              <a:r>
                <a:rPr lang="en-US" dirty="0" smtClean="0"/>
                <a:t> </a:t>
              </a:r>
              <a:r>
                <a:rPr lang="en-US" dirty="0"/>
                <a:t>and factor more strongly in their choice of alternative destinations.</a:t>
              </a:r>
            </a:p>
            <a:p>
              <a:pPr marL="342900" indent="-342900">
                <a:buClr>
                  <a:srgbClr val="C00000"/>
                </a:buClr>
                <a:buSzPct val="100000"/>
                <a:buFont typeface="Wingdings" panose="05000000000000000000" pitchFamily="2" charset="2"/>
                <a:buChar char="§"/>
              </a:pPr>
              <a:r>
                <a:rPr lang="en-US" b="1" dirty="0" smtClean="0"/>
                <a:t>Provide </a:t>
              </a:r>
              <a:r>
                <a:rPr lang="en-US" b="1" dirty="0"/>
                <a:t>direction </a:t>
              </a:r>
              <a:r>
                <a:rPr lang="en-US" dirty="0"/>
                <a:t>- to people already heading your way, (Directional billboards are often purchased for a 12-month period and placed within 50 to 100 miles from the attraction.)</a:t>
              </a:r>
            </a:p>
            <a:p>
              <a:pPr>
                <a:buClr>
                  <a:srgbClr val="C00000"/>
                </a:buClr>
                <a:buSzPct val="100000"/>
              </a:pPr>
              <a:r>
                <a:rPr lang="en-US" b="1" dirty="0"/>
                <a:t>Success with these roles is tied to issues such as:</a:t>
              </a:r>
            </a:p>
            <a:p>
              <a:pPr marL="342900" indent="-342900">
                <a:buClr>
                  <a:srgbClr val="C00000"/>
                </a:buClr>
                <a:buSzPct val="100000"/>
                <a:buFont typeface="Wingdings" panose="05000000000000000000" pitchFamily="2" charset="2"/>
                <a:buChar char="§"/>
              </a:pPr>
              <a:r>
                <a:rPr lang="en-US" b="1" dirty="0" smtClean="0"/>
                <a:t>Location </a:t>
              </a:r>
              <a:r>
                <a:rPr lang="en-US" b="1" dirty="0"/>
                <a:t>and visibility </a:t>
              </a:r>
              <a:r>
                <a:rPr lang="en-US" dirty="0"/>
                <a:t>; Design impact; Content </a:t>
              </a:r>
              <a:r>
                <a:rPr lang="en-US" dirty="0" smtClean="0"/>
                <a:t>impact</a:t>
              </a:r>
              <a:r>
                <a:rPr lang="en-US" dirty="0"/>
                <a:t>, </a:t>
              </a:r>
              <a:r>
                <a:rPr lang="en-US" dirty="0" smtClean="0"/>
                <a:t>freshness.</a:t>
              </a:r>
              <a:br>
                <a:rPr lang="en-US" dirty="0" smtClean="0"/>
              </a:br>
              <a:r>
                <a:rPr lang="en-US" dirty="0" smtClean="0"/>
                <a:t>At </a:t>
              </a:r>
              <a:r>
                <a:rPr lang="en-US" dirty="0"/>
                <a:t>their best, billboard advertising campaigns aim to </a:t>
              </a:r>
              <a:r>
                <a:rPr lang="en-US" dirty="0" smtClean="0"/>
                <a:t/>
              </a:r>
              <a:br>
                <a:rPr lang="en-US" dirty="0" smtClean="0"/>
              </a:br>
              <a:r>
                <a:rPr lang="en-US" dirty="0" smtClean="0"/>
                <a:t>achieve </a:t>
              </a:r>
              <a:r>
                <a:rPr lang="en-US" dirty="0"/>
                <a:t>reach and frequency in a budget conscious </a:t>
              </a:r>
              <a:r>
                <a:rPr lang="en-US" dirty="0" smtClean="0"/>
                <a:t/>
              </a:r>
              <a:br>
                <a:rPr lang="en-US" dirty="0" smtClean="0"/>
              </a:br>
              <a:r>
                <a:rPr lang="en-US" dirty="0" smtClean="0"/>
                <a:t>way</a:t>
              </a:r>
              <a:r>
                <a:rPr lang="en-US" dirty="0"/>
                <a:t>. And in </a:t>
              </a:r>
              <a:r>
                <a:rPr lang="en-US" dirty="0" smtClean="0"/>
                <a:t>theory </a:t>
              </a:r>
              <a:r>
                <a:rPr lang="en-US" dirty="0"/>
                <a:t>at least, they can be viewed by </a:t>
              </a:r>
              <a:r>
                <a:rPr lang="en-US" dirty="0" smtClean="0"/>
                <a:t/>
              </a:r>
              <a:br>
                <a:rPr lang="en-US" dirty="0" smtClean="0"/>
              </a:br>
              <a:r>
                <a:rPr lang="en-US" dirty="0" smtClean="0"/>
                <a:t>thousands </a:t>
              </a:r>
              <a:r>
                <a:rPr lang="en-US" dirty="0"/>
                <a:t>of travelers in relatively short periods of </a:t>
              </a:r>
              <a:r>
                <a:rPr lang="en-US" dirty="0" smtClean="0"/>
                <a:t/>
              </a:r>
              <a:br>
                <a:rPr lang="en-US" dirty="0" smtClean="0"/>
              </a:br>
              <a:r>
                <a:rPr lang="en-US" dirty="0" smtClean="0"/>
                <a:t>time </a:t>
              </a:r>
              <a:r>
                <a:rPr lang="en-US" dirty="0"/>
                <a:t>(See ‘Key considerations’ below.)</a:t>
              </a:r>
            </a:p>
            <a:p>
              <a:pPr>
                <a:buClr>
                  <a:srgbClr val="C00000"/>
                </a:buClr>
                <a:buSzPct val="100000"/>
              </a:pPr>
              <a:r>
                <a:rPr lang="en-US" dirty="0"/>
                <a:t>b) </a:t>
              </a:r>
              <a:r>
                <a:rPr lang="en-US" b="1" dirty="0"/>
                <a:t>Key Considerations for Outdoor Advertising</a:t>
              </a:r>
            </a:p>
            <a:p>
              <a:pPr>
                <a:buClr>
                  <a:srgbClr val="C00000"/>
                </a:buClr>
                <a:buSzPct val="100000"/>
              </a:pPr>
              <a:r>
                <a:rPr lang="en-US" i="1" dirty="0"/>
                <a:t>Some criteria for use in evaluating your billboard:</a:t>
              </a:r>
            </a:p>
            <a:p>
              <a:pPr marL="342900" indent="-342900">
                <a:buClr>
                  <a:srgbClr val="C00000"/>
                </a:buClr>
                <a:buSzPct val="100000"/>
                <a:buFont typeface="Wingdings" panose="05000000000000000000" pitchFamily="2" charset="2"/>
                <a:buChar char="§"/>
              </a:pPr>
              <a:r>
                <a:rPr lang="en-US" dirty="0" smtClean="0"/>
                <a:t>Car </a:t>
              </a:r>
              <a:r>
                <a:rPr lang="en-US" dirty="0"/>
                <a:t>travelers normally have between 3 to 6 seconds to read a sign.</a:t>
              </a:r>
            </a:p>
          </p:txBody>
        </p:sp>
        <p:grpSp>
          <p:nvGrpSpPr>
            <p:cNvPr id="10" name="Group 9"/>
            <p:cNvGrpSpPr/>
            <p:nvPr/>
          </p:nvGrpSpPr>
          <p:grpSpPr>
            <a:xfrm>
              <a:off x="165110" y="3537733"/>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7: </a:t>
                </a:r>
                <a:r>
                  <a:rPr lang="en-US" sz="2000" b="1" dirty="0">
                    <a:solidFill>
                      <a:schemeClr val="bg1"/>
                    </a:solidFill>
                  </a:rPr>
                  <a:t>Billboards as a marketing tool</a:t>
                </a: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pSp>
      <p:pic>
        <p:nvPicPr>
          <p:cNvPr id="33794" name="Picture 2" descr="Image result for travel billboard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940152" y="4437112"/>
            <a:ext cx="2934394" cy="1769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3021215"/>
      </p:ext>
    </p:extLst>
  </p:cSld>
  <p:clrMapOvr>
    <a:masterClrMapping/>
  </p:clrMapOvr>
  <p:transition advClick="0"/>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000" dirty="0" smtClean="0"/>
              <a:t>5.6 </a:t>
            </a:r>
            <a:r>
              <a:rPr lang="en-US" sz="3000" dirty="0"/>
              <a:t>– </a:t>
            </a:r>
            <a:r>
              <a:rPr lang="en-US" sz="3000" dirty="0" smtClean="0"/>
              <a:t>Promotion as Part </a:t>
            </a:r>
            <a:r>
              <a:rPr lang="en-US" sz="3000" dirty="0"/>
              <a:t>of the </a:t>
            </a:r>
            <a:r>
              <a:rPr lang="en-US" sz="3000" dirty="0" smtClean="0"/>
              <a:t>Marketing Mix</a:t>
            </a:r>
            <a:endParaRPr lang="en-GB" sz="30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216</a:t>
            </a:r>
            <a:endParaRPr lang="en-GB" sz="1400" b="1" dirty="0">
              <a:latin typeface="Calibri" panose="020F0502020204030204" pitchFamily="34" charset="0"/>
            </a:endParaRPr>
          </a:p>
        </p:txBody>
      </p:sp>
      <p:grpSp>
        <p:nvGrpSpPr>
          <p:cNvPr id="8" name="Group 7"/>
          <p:cNvGrpSpPr/>
          <p:nvPr/>
        </p:nvGrpSpPr>
        <p:grpSpPr>
          <a:xfrm>
            <a:off x="165110" y="995881"/>
            <a:ext cx="8962070" cy="5678462"/>
            <a:chOff x="165110" y="3537733"/>
            <a:chExt cx="8962070" cy="5566574"/>
          </a:xfrm>
        </p:grpSpPr>
        <p:sp>
          <p:nvSpPr>
            <p:cNvPr id="9" name="Rectangle 8"/>
            <p:cNvSpPr/>
            <p:nvPr/>
          </p:nvSpPr>
          <p:spPr>
            <a:xfrm>
              <a:off x="165110" y="4141142"/>
              <a:ext cx="8727370" cy="4963165"/>
            </a:xfrm>
            <a:prstGeom prst="rect">
              <a:avLst/>
            </a:prstGeom>
            <a:solidFill>
              <a:srgbClr val="F9CBF6"/>
            </a:solidFill>
            <a:ln w="57150">
              <a:solidFill>
                <a:srgbClr val="B21212"/>
              </a:solidFill>
            </a:ln>
          </p:spPr>
          <p:txBody>
            <a:bodyPr wrap="square">
              <a:spAutoFit/>
            </a:bodyPr>
            <a:lstStyle/>
            <a:p>
              <a:pPr marL="342900" indent="-342900">
                <a:buClr>
                  <a:srgbClr val="C00000"/>
                </a:buClr>
                <a:buSzPct val="100000"/>
                <a:buFont typeface="Wingdings" panose="05000000000000000000" pitchFamily="2" charset="2"/>
                <a:buChar char="§"/>
              </a:pPr>
              <a:r>
                <a:rPr lang="en-US" sz="1700" dirty="0"/>
                <a:t>Billboards need to be </a:t>
              </a:r>
              <a:r>
                <a:rPr lang="en-US" sz="1700" b="1" dirty="0"/>
                <a:t>easily legible </a:t>
              </a:r>
              <a:r>
                <a:rPr lang="en-US" sz="1700" dirty="0"/>
                <a:t>in less than 8 seconds at speeds over 65 mph. </a:t>
              </a:r>
              <a:endParaRPr lang="en-US" sz="1700" dirty="0" smtClean="0"/>
            </a:p>
            <a:p>
              <a:pPr marL="342900" indent="-342900">
                <a:buClr>
                  <a:srgbClr val="C00000"/>
                </a:buClr>
                <a:buSzPct val="100000"/>
                <a:buFont typeface="Wingdings" panose="05000000000000000000" pitchFamily="2" charset="2"/>
                <a:buChar char="§"/>
              </a:pPr>
              <a:r>
                <a:rPr lang="en-US" sz="1700" dirty="0" smtClean="0"/>
                <a:t>Because </a:t>
              </a:r>
              <a:r>
                <a:rPr lang="en-US" sz="1700" dirty="0"/>
                <a:t>of the ‘drive-by time challenge’, </a:t>
              </a:r>
              <a:r>
                <a:rPr lang="en-US" sz="1700" b="1" dirty="0"/>
                <a:t>design and content </a:t>
              </a:r>
              <a:r>
                <a:rPr lang="en-US" sz="1700" dirty="0"/>
                <a:t>issues </a:t>
              </a:r>
              <a:r>
                <a:rPr lang="en-US" sz="1700" b="1" dirty="0"/>
                <a:t>are paramount</a:t>
              </a:r>
              <a:r>
                <a:rPr lang="en-US" sz="1700" dirty="0"/>
                <a:t>. </a:t>
              </a:r>
              <a:endParaRPr lang="en-US" sz="1700" dirty="0" smtClean="0"/>
            </a:p>
            <a:p>
              <a:pPr marL="342900" indent="-342900">
                <a:buClr>
                  <a:srgbClr val="C00000"/>
                </a:buClr>
                <a:buSzPct val="100000"/>
                <a:buFont typeface="Wingdings" panose="05000000000000000000" pitchFamily="2" charset="2"/>
                <a:buChar char="§"/>
              </a:pPr>
              <a:r>
                <a:rPr lang="en-US" sz="1700" dirty="0" smtClean="0"/>
                <a:t>Instant </a:t>
              </a:r>
              <a:r>
                <a:rPr lang="en-US" sz="1700" dirty="0"/>
                <a:t>impact and </a:t>
              </a:r>
              <a:r>
                <a:rPr lang="en-US" sz="1700" b="1" dirty="0"/>
                <a:t>immediate communication or impressions </a:t>
              </a:r>
              <a:r>
                <a:rPr lang="en-US" sz="1700" dirty="0"/>
                <a:t>are needed. </a:t>
              </a:r>
              <a:endParaRPr lang="en-US" sz="1700" dirty="0" smtClean="0"/>
            </a:p>
            <a:p>
              <a:pPr marL="342900" indent="-342900">
                <a:buClr>
                  <a:srgbClr val="C00000"/>
                </a:buClr>
                <a:buSzPct val="100000"/>
                <a:buFont typeface="Wingdings" panose="05000000000000000000" pitchFamily="2" charset="2"/>
                <a:buChar char="§"/>
              </a:pPr>
              <a:r>
                <a:rPr lang="en-US" sz="1700" dirty="0" smtClean="0"/>
                <a:t>Include </a:t>
              </a:r>
              <a:r>
                <a:rPr lang="en-US" sz="1700" dirty="0"/>
                <a:t>too much text and your sign’s content will be </a:t>
              </a:r>
              <a:r>
                <a:rPr lang="en-US" sz="1700" dirty="0" smtClean="0"/>
                <a:t/>
              </a:r>
              <a:br>
                <a:rPr lang="en-US" sz="1700" dirty="0" smtClean="0"/>
              </a:br>
              <a:r>
                <a:rPr lang="en-US" sz="1700" dirty="0" smtClean="0"/>
                <a:t>either </a:t>
              </a:r>
              <a:r>
                <a:rPr lang="en-US" sz="1700" dirty="0"/>
                <a:t>- </a:t>
              </a:r>
              <a:r>
                <a:rPr lang="en-US" sz="1700" i="1" dirty="0"/>
                <a:t>not read or not absorbed.</a:t>
              </a:r>
            </a:p>
            <a:p>
              <a:pPr marL="342900" indent="-342900">
                <a:buClr>
                  <a:srgbClr val="C00000"/>
                </a:buClr>
                <a:buSzPct val="100000"/>
                <a:buFont typeface="Wingdings" panose="05000000000000000000" pitchFamily="2" charset="2"/>
                <a:buChar char="§"/>
              </a:pPr>
              <a:r>
                <a:rPr lang="en-US" sz="1700" dirty="0"/>
                <a:t>Good </a:t>
              </a:r>
              <a:r>
                <a:rPr lang="en-US" sz="1700" b="1" dirty="0"/>
                <a:t>sightlines </a:t>
              </a:r>
              <a:r>
                <a:rPr lang="en-US" sz="1700" dirty="0"/>
                <a:t>between the traveler and billboard’s </a:t>
              </a:r>
              <a:r>
                <a:rPr lang="en-US" sz="1700" dirty="0" smtClean="0"/>
                <a:t/>
              </a:r>
              <a:br>
                <a:rPr lang="en-US" sz="1700" dirty="0" smtClean="0"/>
              </a:br>
              <a:r>
                <a:rPr lang="en-US" sz="1700" dirty="0" smtClean="0"/>
                <a:t>position </a:t>
              </a:r>
              <a:r>
                <a:rPr lang="en-US" sz="1700" dirty="0"/>
                <a:t>(relative to the road) also matter.</a:t>
              </a:r>
            </a:p>
            <a:p>
              <a:pPr marL="342900" indent="-342900">
                <a:buClr>
                  <a:srgbClr val="C00000"/>
                </a:buClr>
                <a:buSzPct val="100000"/>
                <a:buFont typeface="Wingdings" panose="05000000000000000000" pitchFamily="2" charset="2"/>
                <a:buChar char="§"/>
              </a:pPr>
              <a:r>
                <a:rPr lang="en-US" sz="1700" dirty="0"/>
                <a:t>When more than one billboard is present on a </a:t>
              </a:r>
              <a:r>
                <a:rPr lang="en-US" sz="1700" dirty="0" smtClean="0"/>
                <a:t/>
              </a:r>
              <a:br>
                <a:rPr lang="en-US" sz="1700" dirty="0" smtClean="0"/>
              </a:br>
              <a:r>
                <a:rPr lang="en-US" sz="1700" dirty="0" smtClean="0"/>
                <a:t>roadside </a:t>
              </a:r>
              <a:r>
                <a:rPr lang="en-US" sz="1700" dirty="0"/>
                <a:t>site - </a:t>
              </a:r>
              <a:r>
                <a:rPr lang="en-US" sz="1700" i="1" dirty="0"/>
                <a:t>each </a:t>
              </a:r>
              <a:r>
                <a:rPr lang="en-US" sz="1700" dirty="0"/>
                <a:t>is </a:t>
              </a:r>
              <a:r>
                <a:rPr lang="en-US" sz="1700" b="1" dirty="0"/>
                <a:t>competing for attention</a:t>
              </a:r>
              <a:r>
                <a:rPr lang="en-US" sz="1700" dirty="0"/>
                <a:t>.</a:t>
              </a:r>
            </a:p>
            <a:p>
              <a:pPr marL="342900" indent="-342900">
                <a:buClr>
                  <a:srgbClr val="C00000"/>
                </a:buClr>
                <a:buSzPct val="100000"/>
                <a:buFont typeface="Wingdings" panose="05000000000000000000" pitchFamily="2" charset="2"/>
                <a:buChar char="§"/>
              </a:pPr>
              <a:r>
                <a:rPr lang="en-US" sz="1700" dirty="0"/>
                <a:t>Too many competing billboards on the one site can </a:t>
              </a:r>
              <a:r>
                <a:rPr lang="en-US" sz="1700" dirty="0" smtClean="0"/>
                <a:t/>
              </a:r>
              <a:br>
                <a:rPr lang="en-US" sz="1700" dirty="0" smtClean="0"/>
              </a:br>
              <a:r>
                <a:rPr lang="en-US" sz="1700" dirty="0" smtClean="0"/>
                <a:t>mean </a:t>
              </a:r>
              <a:r>
                <a:rPr lang="en-US" sz="1700" b="1" dirty="0"/>
                <a:t>failure to ‘see, read or absorb’ any!</a:t>
              </a:r>
            </a:p>
            <a:p>
              <a:pPr marL="342900" indent="-342900">
                <a:buClr>
                  <a:srgbClr val="C00000"/>
                </a:buClr>
                <a:buSzPct val="100000"/>
                <a:buFont typeface="Wingdings" panose="05000000000000000000" pitchFamily="2" charset="2"/>
                <a:buChar char="§"/>
              </a:pPr>
              <a:r>
                <a:rPr lang="en-US" sz="1700" dirty="0"/>
                <a:t>Under some circumstances, </a:t>
              </a:r>
              <a:r>
                <a:rPr lang="en-US" sz="1700" b="1" dirty="0"/>
                <a:t>a seasonal approach </a:t>
              </a:r>
              <a:r>
                <a:rPr lang="en-US" sz="1700" dirty="0"/>
                <a:t>may be necessary e.g. use of the billboards during ski season to </a:t>
              </a:r>
              <a:r>
                <a:rPr lang="en-US" sz="1700" dirty="0" smtClean="0"/>
                <a:t>remind </a:t>
              </a:r>
              <a:r>
                <a:rPr lang="en-US" sz="1700" dirty="0"/>
                <a:t>people in key markets/cities that the opportunity or experience is now available, or will be in a month or so, to influence their advance planning.</a:t>
              </a:r>
            </a:p>
            <a:p>
              <a:pPr marL="342900" indent="-342900">
                <a:buClr>
                  <a:srgbClr val="C00000"/>
                </a:buClr>
                <a:buSzPct val="100000"/>
                <a:buFont typeface="Wingdings" panose="05000000000000000000" pitchFamily="2" charset="2"/>
                <a:buChar char="§"/>
              </a:pPr>
              <a:r>
                <a:rPr lang="en-US" sz="1700" dirty="0"/>
                <a:t>At their best, billboard designs should not become ugly additions to the urban or natural landscape. By reflecting some level of good art or aesthetics, they can increase their appeal and impact.</a:t>
              </a:r>
            </a:p>
          </p:txBody>
        </p:sp>
        <p:grpSp>
          <p:nvGrpSpPr>
            <p:cNvPr id="10" name="Group 9"/>
            <p:cNvGrpSpPr/>
            <p:nvPr/>
          </p:nvGrpSpPr>
          <p:grpSpPr>
            <a:xfrm>
              <a:off x="165110" y="3537733"/>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7: </a:t>
                </a:r>
                <a:r>
                  <a:rPr lang="en-US" sz="2000" b="1" dirty="0">
                    <a:solidFill>
                      <a:schemeClr val="bg1"/>
                    </a:solidFill>
                  </a:rPr>
                  <a:t>Billboards as a marketing tool</a:t>
                </a: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pSp>
      <p:pic>
        <p:nvPicPr>
          <p:cNvPr id="35842" name="Picture 2" descr="Image result for travel seasonal billboard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724128" y="2769304"/>
            <a:ext cx="3109320" cy="17398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3930681"/>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664628"/>
          </a:xfrm>
          <a:prstGeom prst="rect">
            <a:avLst/>
          </a:prstGeom>
        </p:spPr>
        <p:txBody>
          <a:bodyPr wrap="square">
            <a:spAutoFit/>
          </a:bodyPr>
          <a:lstStyle/>
          <a:p>
            <a:pPr>
              <a:buClr>
                <a:srgbClr val="0070C0"/>
              </a:buClr>
            </a:pPr>
            <a:r>
              <a:rPr lang="en-US" sz="2130" b="1" dirty="0" smtClean="0"/>
              <a:t>5.3 </a:t>
            </a:r>
            <a:r>
              <a:rPr lang="en-US" sz="2130" b="1" dirty="0"/>
              <a:t>’Product’ as part of the marketing mix</a:t>
            </a:r>
            <a:endParaRPr lang="en-US" sz="2130" b="1" dirty="0" smtClean="0"/>
          </a:p>
          <a:p>
            <a:pPr marL="457200" indent="-457200">
              <a:buClr>
                <a:srgbClr val="0070C0"/>
              </a:buClr>
              <a:buFont typeface="+mj-lt"/>
              <a:buAutoNum type="alphaLcParenR"/>
            </a:pPr>
            <a:r>
              <a:rPr lang="en-US" sz="2130" dirty="0" smtClean="0"/>
              <a:t>Identify </a:t>
            </a:r>
            <a:r>
              <a:rPr lang="en-US" sz="2130" dirty="0"/>
              <a:t>and explain the differences between travel and tourism products and services:</a:t>
            </a:r>
          </a:p>
          <a:p>
            <a:pPr marL="804863" indent="-347663">
              <a:buClr>
                <a:srgbClr val="0070C0"/>
              </a:buClr>
              <a:buFont typeface="Arial" panose="020B0604020202020204" pitchFamily="34" charset="0"/>
              <a:buChar char="•"/>
            </a:pPr>
            <a:r>
              <a:rPr lang="en-US" sz="2130" dirty="0" smtClean="0"/>
              <a:t>products </a:t>
            </a:r>
            <a:r>
              <a:rPr lang="en-US" sz="2130" dirty="0"/>
              <a:t>(tangible, homogeneous, separable, storable) identified and explained</a:t>
            </a:r>
          </a:p>
          <a:p>
            <a:pPr marL="804863" indent="-347663">
              <a:buClr>
                <a:srgbClr val="0070C0"/>
              </a:buClr>
              <a:buFont typeface="Arial" panose="020B0604020202020204" pitchFamily="34" charset="0"/>
              <a:buChar char="•"/>
            </a:pPr>
            <a:r>
              <a:rPr lang="en-US" sz="2130" dirty="0" smtClean="0"/>
              <a:t>services </a:t>
            </a:r>
            <a:r>
              <a:rPr lang="en-US" sz="2130" dirty="0"/>
              <a:t>(intangible, heterogeneous, inseparable, incapable of being stored, </a:t>
            </a:r>
            <a:r>
              <a:rPr lang="en-US" sz="2130" dirty="0" smtClean="0"/>
              <a:t>perishable) identified </a:t>
            </a:r>
            <a:r>
              <a:rPr lang="en-US" sz="2130" dirty="0"/>
              <a:t>and explained</a:t>
            </a:r>
          </a:p>
          <a:p>
            <a:pPr marL="457200" indent="-457200">
              <a:buClr>
                <a:srgbClr val="0070C0"/>
              </a:buClr>
              <a:buFont typeface="+mj-lt"/>
              <a:buAutoNum type="alphaLcParenR" startAt="2"/>
            </a:pPr>
            <a:r>
              <a:rPr lang="en-US" sz="2130" dirty="0" smtClean="0"/>
              <a:t>Investigate </a:t>
            </a:r>
            <a:r>
              <a:rPr lang="en-US" sz="2130" dirty="0"/>
              <a:t>the development and modification of travel and tourism products and </a:t>
            </a:r>
            <a:r>
              <a:rPr lang="en-US" sz="2130" dirty="0" smtClean="0"/>
              <a:t>services through</a:t>
            </a:r>
            <a:r>
              <a:rPr lang="en-US" sz="2130" dirty="0"/>
              <a:t>:</a:t>
            </a:r>
          </a:p>
          <a:p>
            <a:pPr marL="804863" indent="-347663">
              <a:buClr>
                <a:srgbClr val="0070C0"/>
              </a:buClr>
              <a:buFont typeface="Arial" panose="020B0604020202020204" pitchFamily="34" charset="0"/>
              <a:buChar char="•"/>
            </a:pPr>
            <a:r>
              <a:rPr lang="en-US" sz="2130" dirty="0" smtClean="0"/>
              <a:t>the </a:t>
            </a:r>
            <a:r>
              <a:rPr lang="en-US" sz="2130" dirty="0"/>
              <a:t>use of the product life cycle (research and development, introduction, growth, </a:t>
            </a:r>
            <a:r>
              <a:rPr lang="en-US" sz="2130" dirty="0" smtClean="0"/>
              <a:t>maturity, saturation </a:t>
            </a:r>
            <a:r>
              <a:rPr lang="en-US" sz="2130" dirty="0"/>
              <a:t>and decline)</a:t>
            </a:r>
          </a:p>
          <a:p>
            <a:pPr marL="804863" indent="-347663">
              <a:buClr>
                <a:srgbClr val="0070C0"/>
              </a:buClr>
              <a:buFont typeface="Arial" panose="020B0604020202020204" pitchFamily="34" charset="0"/>
              <a:buChar char="•"/>
            </a:pPr>
            <a:r>
              <a:rPr lang="en-US" sz="2130" dirty="0" smtClean="0"/>
              <a:t>the </a:t>
            </a:r>
            <a:r>
              <a:rPr lang="en-US" sz="2130" dirty="0"/>
              <a:t>creation of brand image through product features, packaging, price, promotion, </a:t>
            </a:r>
            <a:r>
              <a:rPr lang="en-US" sz="2130" dirty="0" smtClean="0"/>
              <a:t>target market </a:t>
            </a:r>
            <a:r>
              <a:rPr lang="en-US" sz="2130" dirty="0"/>
              <a:t>segments and brand loyalty</a:t>
            </a:r>
          </a:p>
          <a:p>
            <a:pPr marL="804863" indent="-347663">
              <a:buClr>
                <a:srgbClr val="0070C0"/>
              </a:buClr>
              <a:buFont typeface="Arial" panose="020B0604020202020204" pitchFamily="34" charset="0"/>
              <a:buChar char="•"/>
            </a:pPr>
            <a:r>
              <a:rPr lang="en-US" sz="2130" dirty="0" smtClean="0"/>
              <a:t>the </a:t>
            </a:r>
            <a:r>
              <a:rPr lang="en-US" sz="2130" dirty="0"/>
              <a:t>development of a product/service mix to appeal to different market segments and </a:t>
            </a:r>
            <a:r>
              <a:rPr lang="en-US" sz="2130" dirty="0" smtClean="0"/>
              <a:t>the ways </a:t>
            </a:r>
            <a:r>
              <a:rPr lang="en-US" sz="2130" dirty="0"/>
              <a:t>in which tourism organisations develop a product portfolio</a:t>
            </a:r>
          </a:p>
        </p:txBody>
      </p:sp>
      <p:sp>
        <p:nvSpPr>
          <p:cNvPr id="6" name="Title 1"/>
          <p:cNvSpPr>
            <a:spLocks noGrp="1"/>
          </p:cNvSpPr>
          <p:nvPr>
            <p:ph type="title"/>
          </p:nvPr>
        </p:nvSpPr>
        <p:spPr>
          <a:xfrm>
            <a:off x="107504" y="44624"/>
            <a:ext cx="7560840" cy="625434"/>
          </a:xfrm>
        </p:spPr>
        <p:txBody>
          <a:bodyPr>
            <a:noAutofit/>
          </a:bodyPr>
          <a:lstStyle/>
          <a:p>
            <a:r>
              <a:rPr lang="en-US" sz="4000" dirty="0" smtClean="0"/>
              <a:t>5 – Marketing and Promotion</a:t>
            </a:r>
            <a:endParaRPr lang="en-GB" sz="4000" b="1" dirty="0" smtClean="0"/>
          </a:p>
        </p:txBody>
      </p:sp>
    </p:spTree>
    <p:extLst>
      <p:ext uri="{BB962C8B-B14F-4D97-AF65-F5344CB8AC3E}">
        <p14:creationId xmlns:p14="http://schemas.microsoft.com/office/powerpoint/2010/main" val="3352128325"/>
      </p:ext>
    </p:extLst>
  </p:cSld>
  <p:clrMapOvr>
    <a:masterClrMapping/>
  </p:clrMapOvr>
  <p:transition advClick="0"/>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000" dirty="0" smtClean="0"/>
              <a:t>5.6 </a:t>
            </a:r>
            <a:r>
              <a:rPr lang="en-US" sz="3000" dirty="0"/>
              <a:t>– </a:t>
            </a:r>
            <a:r>
              <a:rPr lang="en-US" sz="3000" dirty="0" smtClean="0"/>
              <a:t>Promotion as Part </a:t>
            </a:r>
            <a:r>
              <a:rPr lang="en-US" sz="3000" dirty="0"/>
              <a:t>of the </a:t>
            </a:r>
            <a:r>
              <a:rPr lang="en-US" sz="3000" dirty="0" smtClean="0"/>
              <a:t>Marketing Mix</a:t>
            </a:r>
            <a:endParaRPr lang="en-GB" sz="30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215</a:t>
            </a:r>
            <a:endParaRPr lang="en-GB" sz="1400" b="1" dirty="0">
              <a:latin typeface="Calibri" panose="020F0502020204030204" pitchFamily="34" charset="0"/>
            </a:endParaRPr>
          </a:p>
        </p:txBody>
      </p:sp>
      <p:sp>
        <p:nvSpPr>
          <p:cNvPr id="34" name="Rectangle 33"/>
          <p:cNvSpPr/>
          <p:nvPr/>
        </p:nvSpPr>
        <p:spPr>
          <a:xfrm>
            <a:off x="179511" y="1124744"/>
            <a:ext cx="5760641" cy="5509200"/>
          </a:xfrm>
          <a:prstGeom prst="rect">
            <a:avLst/>
          </a:prstGeom>
        </p:spPr>
        <p:txBody>
          <a:bodyPr wrap="square" lIns="45720" tIns="45720" rIns="45720" bIns="45720">
            <a:spAutoFit/>
          </a:bodyPr>
          <a:lstStyle/>
          <a:p>
            <a:pPr>
              <a:buClr>
                <a:srgbClr val="00B050"/>
              </a:buClr>
              <a:buSzPct val="80000"/>
            </a:pPr>
            <a:r>
              <a:rPr lang="en-US" sz="2200" b="1" dirty="0" smtClean="0">
                <a:solidFill>
                  <a:srgbClr val="C00000"/>
                </a:solidFill>
              </a:rPr>
              <a:t>Publicity</a:t>
            </a:r>
            <a:endParaRPr lang="en-US" sz="2200" b="1" dirty="0">
              <a:solidFill>
                <a:srgbClr val="C00000"/>
              </a:solidFill>
            </a:endParaRPr>
          </a:p>
          <a:p>
            <a:pPr marL="342900" indent="-342900">
              <a:buClr>
                <a:srgbClr val="00B050"/>
              </a:buClr>
              <a:buSzPct val="80000"/>
              <a:buFont typeface="Arial" panose="020B0604020202020204" pitchFamily="34" charset="0"/>
              <a:buChar char="►"/>
            </a:pPr>
            <a:r>
              <a:rPr lang="en-US" sz="2200" dirty="0"/>
              <a:t>Publicity is the name given to any activity that brings exposure to an organisation, a product or a service, or in travel and tourism terms a destination. It can encompass many of the other forms of promotion or marketing communications such as sponsorship, public relations etc</a:t>
            </a:r>
            <a:r>
              <a:rPr lang="en-US" sz="2200" dirty="0" smtClean="0"/>
              <a:t>.</a:t>
            </a:r>
          </a:p>
          <a:p>
            <a:pPr>
              <a:buClr>
                <a:srgbClr val="00B050"/>
              </a:buClr>
              <a:buSzPct val="80000"/>
            </a:pPr>
            <a:r>
              <a:rPr lang="en-US" sz="2200" b="1" dirty="0">
                <a:solidFill>
                  <a:srgbClr val="C00000"/>
                </a:solidFill>
              </a:rPr>
              <a:t>Point of sale displays</a:t>
            </a:r>
          </a:p>
          <a:p>
            <a:pPr marL="342900" indent="-342900">
              <a:buClr>
                <a:srgbClr val="00B050"/>
              </a:buClr>
              <a:buSzPct val="80000"/>
              <a:buFont typeface="Arial" panose="020B0604020202020204" pitchFamily="34" charset="0"/>
              <a:buChar char="►"/>
            </a:pPr>
            <a:r>
              <a:rPr lang="en-US" sz="2200" dirty="0"/>
              <a:t>This is a </a:t>
            </a:r>
            <a:r>
              <a:rPr lang="en-US" sz="2200" dirty="0" err="1"/>
              <a:t>specialised</a:t>
            </a:r>
            <a:r>
              <a:rPr lang="en-US" sz="2200" dirty="0"/>
              <a:t> form of sales promotion used by travel and tourism providers to bring linked products and services to the attention of customers at or close to a sales counter. An </a:t>
            </a:r>
            <a:r>
              <a:rPr lang="en-US" sz="2200" dirty="0" smtClean="0"/>
              <a:t>example could include advertising local tours through display stands in hotel reception areas.</a:t>
            </a:r>
            <a:endParaRPr lang="en-US" sz="2200" dirty="0"/>
          </a:p>
        </p:txBody>
      </p:sp>
      <p:pic>
        <p:nvPicPr>
          <p:cNvPr id="31746" name="Picture 2" descr="Image result for travel destination sponsorsh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152" y="1131590"/>
            <a:ext cx="2952328" cy="1668066"/>
          </a:xfrm>
          <a:prstGeom prst="rect">
            <a:avLst/>
          </a:prstGeom>
          <a:noFill/>
          <a:extLst>
            <a:ext uri="{909E8E84-426E-40DD-AFC4-6F175D3DCCD1}">
              <a14:hiddenFill xmlns:a14="http://schemas.microsoft.com/office/drawing/2010/main">
                <a:solidFill>
                  <a:srgbClr val="FFFFFF"/>
                </a:solidFill>
              </a14:hiddenFill>
            </a:ext>
          </a:extLst>
        </p:spPr>
      </p:pic>
      <p:pic>
        <p:nvPicPr>
          <p:cNvPr id="31748" name="Picture 4" descr="Image result for cannes hotel movie star arriva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0152" y="2899843"/>
            <a:ext cx="2959546" cy="1969318"/>
          </a:xfrm>
          <a:prstGeom prst="rect">
            <a:avLst/>
          </a:prstGeom>
          <a:noFill/>
          <a:extLst>
            <a:ext uri="{909E8E84-426E-40DD-AFC4-6F175D3DCCD1}">
              <a14:hiddenFill xmlns:a14="http://schemas.microsoft.com/office/drawing/2010/main">
                <a:solidFill>
                  <a:srgbClr val="FFFFFF"/>
                </a:solidFill>
              </a14:hiddenFill>
            </a:ext>
          </a:extLst>
        </p:spPr>
      </p:pic>
      <p:pic>
        <p:nvPicPr>
          <p:cNvPr id="31750" name="Picture 6" descr="Image result for hotel reception brochure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8706"/>
          <a:stretch/>
        </p:blipFill>
        <p:spPr bwMode="auto">
          <a:xfrm>
            <a:off x="5940152" y="4969349"/>
            <a:ext cx="2959546" cy="1700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3940679"/>
      </p:ext>
    </p:extLst>
  </p:cSld>
  <p:clrMapOvr>
    <a:masterClrMapping/>
  </p:clrMapOvr>
  <p:transition advClick="0"/>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000" dirty="0" smtClean="0"/>
              <a:t>5.6 </a:t>
            </a:r>
            <a:r>
              <a:rPr lang="en-US" sz="3000" dirty="0"/>
              <a:t>– </a:t>
            </a:r>
            <a:r>
              <a:rPr lang="en-US" sz="3000" dirty="0" smtClean="0"/>
              <a:t>Promotion as Part </a:t>
            </a:r>
            <a:r>
              <a:rPr lang="en-US" sz="3000" dirty="0"/>
              <a:t>of the </a:t>
            </a:r>
            <a:r>
              <a:rPr lang="en-US" sz="3000" dirty="0" smtClean="0"/>
              <a:t>Marketing Mix</a:t>
            </a:r>
            <a:endParaRPr lang="en-GB" sz="30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217</a:t>
            </a:r>
            <a:endParaRPr lang="en-GB" sz="1400" b="1" dirty="0">
              <a:latin typeface="Calibri" panose="020F0502020204030204" pitchFamily="34" charset="0"/>
            </a:endParaRPr>
          </a:p>
        </p:txBody>
      </p:sp>
      <p:sp>
        <p:nvSpPr>
          <p:cNvPr id="34" name="Rectangle 33"/>
          <p:cNvSpPr/>
          <p:nvPr/>
        </p:nvSpPr>
        <p:spPr>
          <a:xfrm>
            <a:off x="179511" y="1124744"/>
            <a:ext cx="8712969" cy="3170099"/>
          </a:xfrm>
          <a:prstGeom prst="rect">
            <a:avLst/>
          </a:prstGeom>
        </p:spPr>
        <p:txBody>
          <a:bodyPr wrap="square" lIns="45720" tIns="45720" rIns="45720" bIns="45720">
            <a:spAutoFit/>
          </a:bodyPr>
          <a:lstStyle/>
          <a:p>
            <a:pPr>
              <a:buClr>
                <a:srgbClr val="00B050"/>
              </a:buClr>
              <a:buSzPct val="80000"/>
            </a:pPr>
            <a:r>
              <a:rPr lang="en-US" sz="2000" b="1" dirty="0" smtClean="0">
                <a:solidFill>
                  <a:srgbClr val="C00000"/>
                </a:solidFill>
              </a:rPr>
              <a:t>Public </a:t>
            </a:r>
            <a:r>
              <a:rPr lang="en-US" sz="2000" b="1" dirty="0">
                <a:solidFill>
                  <a:srgbClr val="C00000"/>
                </a:solidFill>
              </a:rPr>
              <a:t>relations</a:t>
            </a:r>
          </a:p>
          <a:p>
            <a:pPr marL="342900" indent="-342900">
              <a:buClr>
                <a:srgbClr val="00B050"/>
              </a:buClr>
              <a:buSzPct val="80000"/>
              <a:buFont typeface="Arial" panose="020B0604020202020204" pitchFamily="34" charset="0"/>
              <a:buChar char="►"/>
            </a:pPr>
            <a:r>
              <a:rPr lang="en-US" sz="2000" dirty="0"/>
              <a:t>This is a form of publicity which involves creating a </a:t>
            </a:r>
            <a:r>
              <a:rPr lang="en-US" sz="2000" dirty="0" err="1"/>
              <a:t>favourable</a:t>
            </a:r>
            <a:r>
              <a:rPr lang="en-US" sz="2000" dirty="0"/>
              <a:t> impression of an organisation and its products and services. Examples of public relations activities include, using press releases or features on TV, the radio or in magazines, attending trade fairs, </a:t>
            </a:r>
            <a:r>
              <a:rPr lang="en-US" sz="2000" dirty="0" err="1"/>
              <a:t>organising</a:t>
            </a:r>
            <a:r>
              <a:rPr lang="en-US" sz="2000" dirty="0"/>
              <a:t> </a:t>
            </a:r>
            <a:r>
              <a:rPr lang="en-US" sz="2000" dirty="0" err="1"/>
              <a:t>familiarisation</a:t>
            </a:r>
            <a:r>
              <a:rPr lang="en-US" sz="2000" dirty="0"/>
              <a:t> trips for travel trade representatives, and holding press conferences.</a:t>
            </a:r>
          </a:p>
          <a:p>
            <a:pPr>
              <a:buClr>
                <a:srgbClr val="00B050"/>
              </a:buClr>
              <a:buSzPct val="80000"/>
            </a:pPr>
            <a:r>
              <a:rPr lang="en-US" sz="2000" b="1" dirty="0">
                <a:solidFill>
                  <a:srgbClr val="C00000"/>
                </a:solidFill>
              </a:rPr>
              <a:t>Direct marketing</a:t>
            </a:r>
          </a:p>
          <a:p>
            <a:pPr marL="342900" indent="-342900">
              <a:buClr>
                <a:srgbClr val="00B050"/>
              </a:buClr>
              <a:buSzPct val="80000"/>
              <a:buFont typeface="Arial" panose="020B0604020202020204" pitchFamily="34" charset="0"/>
              <a:buChar char="►"/>
            </a:pPr>
            <a:r>
              <a:rPr lang="en-US" sz="2000" dirty="0"/>
              <a:t>As its name implies, direct marketing occurs when the provider makes direct contact with existing or potential customers either </a:t>
            </a:r>
            <a:r>
              <a:rPr lang="en-US" sz="2000" dirty="0" smtClean="0"/>
              <a:t>through the </a:t>
            </a:r>
            <a:r>
              <a:rPr lang="en-US" sz="2000" dirty="0"/>
              <a:t>post, by email or by telephone. </a:t>
            </a: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9838" t="9049" r="10625" b="9049"/>
          <a:stretch/>
        </p:blipFill>
        <p:spPr>
          <a:xfrm>
            <a:off x="5436096" y="4003695"/>
            <a:ext cx="3446834" cy="2593658"/>
          </a:xfrm>
          <a:prstGeom prst="rect">
            <a:avLst/>
          </a:prstGeom>
        </p:spPr>
      </p:pic>
      <p:sp>
        <p:nvSpPr>
          <p:cNvPr id="3" name="Rectangle 2"/>
          <p:cNvSpPr/>
          <p:nvPr/>
        </p:nvSpPr>
        <p:spPr>
          <a:xfrm>
            <a:off x="189061" y="4221088"/>
            <a:ext cx="5247035" cy="2554545"/>
          </a:xfrm>
          <a:prstGeom prst="rect">
            <a:avLst/>
          </a:prstGeom>
        </p:spPr>
        <p:txBody>
          <a:bodyPr wrap="square">
            <a:spAutoFit/>
          </a:bodyPr>
          <a:lstStyle/>
          <a:p>
            <a:pPr marL="342900" indent="-342900">
              <a:buClr>
                <a:srgbClr val="00B050"/>
              </a:buClr>
              <a:buSzPct val="80000"/>
              <a:buFont typeface="Arial" panose="020B0604020202020204" pitchFamily="34" charset="0"/>
              <a:buChar char="►"/>
            </a:pPr>
            <a:r>
              <a:rPr lang="en-US" sz="2000" dirty="0"/>
              <a:t>This form of promotion enables organisations to target specific customers or market segments. It is commonly used by hotel chains once a customer has registered their details with them. Special offer emails or leaflets are sent on a regular basis to try and entice customers to make a return visit.</a:t>
            </a:r>
          </a:p>
        </p:txBody>
      </p:sp>
    </p:spTree>
    <p:extLst>
      <p:ext uri="{BB962C8B-B14F-4D97-AF65-F5344CB8AC3E}">
        <p14:creationId xmlns:p14="http://schemas.microsoft.com/office/powerpoint/2010/main" val="3898704058"/>
      </p:ext>
    </p:extLst>
  </p:cSld>
  <p:clrMapOvr>
    <a:masterClrMapping/>
  </p:clrMapOvr>
  <p:transition advClick="0"/>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000" dirty="0" smtClean="0"/>
              <a:t>5.6 </a:t>
            </a:r>
            <a:r>
              <a:rPr lang="en-US" sz="3000" dirty="0"/>
              <a:t>– </a:t>
            </a:r>
            <a:r>
              <a:rPr lang="en-US" sz="3000" dirty="0" smtClean="0"/>
              <a:t>Promotion as Part </a:t>
            </a:r>
            <a:r>
              <a:rPr lang="en-US" sz="3000" dirty="0"/>
              <a:t>of the </a:t>
            </a:r>
            <a:r>
              <a:rPr lang="en-US" sz="3000" dirty="0" smtClean="0"/>
              <a:t>Marketing Mix</a:t>
            </a:r>
            <a:endParaRPr lang="en-GB" sz="30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217</a:t>
            </a:r>
            <a:endParaRPr lang="en-GB" sz="1400" b="1" dirty="0">
              <a:latin typeface="Calibri" panose="020F0502020204030204" pitchFamily="34" charset="0"/>
            </a:endParaRPr>
          </a:p>
        </p:txBody>
      </p:sp>
      <p:sp>
        <p:nvSpPr>
          <p:cNvPr id="34" name="Rectangle 33"/>
          <p:cNvSpPr/>
          <p:nvPr/>
        </p:nvSpPr>
        <p:spPr>
          <a:xfrm>
            <a:off x="179511" y="1124744"/>
            <a:ext cx="6192689" cy="5770811"/>
          </a:xfrm>
          <a:prstGeom prst="rect">
            <a:avLst/>
          </a:prstGeom>
        </p:spPr>
        <p:txBody>
          <a:bodyPr wrap="square" lIns="45720" tIns="45720" rIns="45720" bIns="45720">
            <a:spAutoFit/>
          </a:bodyPr>
          <a:lstStyle/>
          <a:p>
            <a:pPr>
              <a:buClr>
                <a:srgbClr val="00B050"/>
              </a:buClr>
              <a:buSzPct val="80000"/>
            </a:pPr>
            <a:r>
              <a:rPr lang="en-US" sz="2000" b="1" dirty="0" smtClean="0">
                <a:solidFill>
                  <a:srgbClr val="C00000"/>
                </a:solidFill>
              </a:rPr>
              <a:t>Sales </a:t>
            </a:r>
            <a:r>
              <a:rPr lang="en-US" sz="2000" b="1" dirty="0">
                <a:solidFill>
                  <a:srgbClr val="C00000"/>
                </a:solidFill>
              </a:rPr>
              <a:t>promotions</a:t>
            </a:r>
          </a:p>
          <a:p>
            <a:pPr marL="342900" indent="-342900">
              <a:buClr>
                <a:srgbClr val="00B050"/>
              </a:buClr>
              <a:buSzPct val="80000"/>
              <a:buFont typeface="Arial" panose="020B0604020202020204" pitchFamily="34" charset="0"/>
              <a:buChar char="►"/>
            </a:pPr>
            <a:r>
              <a:rPr lang="en-US" sz="2000" dirty="0"/>
              <a:t>Sales promotion can take many forms and is a common method of promotion used by travel and tourism providers. </a:t>
            </a:r>
            <a:endParaRPr lang="en-US" sz="2000" dirty="0" smtClean="0"/>
          </a:p>
          <a:p>
            <a:pPr marL="342900" indent="-342900">
              <a:buClr>
                <a:srgbClr val="00B050"/>
              </a:buClr>
              <a:buSzPct val="80000"/>
              <a:buFont typeface="Arial" panose="020B0604020202020204" pitchFamily="34" charset="0"/>
              <a:buChar char="►"/>
            </a:pPr>
            <a:r>
              <a:rPr lang="en-US" sz="2000" dirty="0" smtClean="0"/>
              <a:t>It </a:t>
            </a:r>
            <a:r>
              <a:rPr lang="en-US" sz="2000" dirty="0"/>
              <a:t>includes money off coupons/ vouchers (free entry to a theme park with a full paying adult ticket; one meal free when three meals are purchased), competitions (win a holiday by completing the slogan in your local newspaper), special offers (Buy One, Get One Free), and loyalty incentives (frequent flyer </a:t>
            </a:r>
            <a:r>
              <a:rPr lang="en-US" sz="2000" dirty="0" smtClean="0"/>
              <a:t>programs, </a:t>
            </a:r>
            <a:r>
              <a:rPr lang="en-US" sz="2000" dirty="0" err="1"/>
              <a:t>AirMiles</a:t>
            </a:r>
            <a:r>
              <a:rPr lang="en-US" sz="2000" dirty="0"/>
              <a:t>).</a:t>
            </a:r>
          </a:p>
          <a:p>
            <a:pPr>
              <a:buClr>
                <a:srgbClr val="00B050"/>
              </a:buClr>
              <a:buSzPct val="80000"/>
            </a:pPr>
            <a:r>
              <a:rPr lang="en-US" sz="2000" b="1" dirty="0">
                <a:solidFill>
                  <a:srgbClr val="C00000"/>
                </a:solidFill>
              </a:rPr>
              <a:t>Personal selling</a:t>
            </a:r>
          </a:p>
          <a:p>
            <a:pPr marL="342900" indent="-342900">
              <a:buClr>
                <a:srgbClr val="00B050"/>
              </a:buClr>
              <a:buSzPct val="80000"/>
              <a:buFont typeface="Arial" panose="020B0604020202020204" pitchFamily="34" charset="0"/>
              <a:buChar char="►"/>
            </a:pPr>
            <a:r>
              <a:rPr lang="en-US" sz="2000" dirty="0"/>
              <a:t>This promotional method involves face to face communication with customers designed to close a sale. Personal selling plays an important role for organisations such as tourist attractions, trying to sell annual memberships or at hotels promoting the use of their spa facilities and treatments.</a:t>
            </a:r>
          </a:p>
        </p:txBody>
      </p:sp>
      <p:pic>
        <p:nvPicPr>
          <p:cNvPr id="36866" name="Picture 2" descr="Image result for travel coup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216" y="1147936"/>
            <a:ext cx="2362994" cy="1882816"/>
          </a:xfrm>
          <a:prstGeom prst="rect">
            <a:avLst/>
          </a:prstGeom>
          <a:noFill/>
          <a:extLst>
            <a:ext uri="{909E8E84-426E-40DD-AFC4-6F175D3DCCD1}">
              <a14:hiddenFill xmlns:a14="http://schemas.microsoft.com/office/drawing/2010/main">
                <a:solidFill>
                  <a:srgbClr val="FFFFFF"/>
                </a:solidFill>
              </a14:hiddenFill>
            </a:ext>
          </a:extLst>
        </p:spPr>
      </p:pic>
      <p:pic>
        <p:nvPicPr>
          <p:cNvPr id="36868" name="Picture 4" descr="Image result for airmil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43395" y="3126463"/>
            <a:ext cx="1968465" cy="1968466"/>
          </a:xfrm>
          <a:prstGeom prst="rect">
            <a:avLst/>
          </a:prstGeom>
          <a:noFill/>
          <a:extLst>
            <a:ext uri="{909E8E84-426E-40DD-AFC4-6F175D3DCCD1}">
              <a14:hiddenFill xmlns:a14="http://schemas.microsoft.com/office/drawing/2010/main">
                <a:solidFill>
                  <a:srgbClr val="FFFFFF"/>
                </a:solidFill>
              </a14:hiddenFill>
            </a:ext>
          </a:extLst>
        </p:spPr>
      </p:pic>
      <p:pic>
        <p:nvPicPr>
          <p:cNvPr id="36870" name="Picture 6" descr="Related im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518353" y="5229200"/>
            <a:ext cx="2398064" cy="144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0503887"/>
      </p:ext>
    </p:extLst>
  </p:cSld>
  <p:clrMapOvr>
    <a:masterClrMapping/>
  </p:clrMapOvr>
  <p:transition advClick="0"/>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000" dirty="0" smtClean="0"/>
              <a:t>5.6 </a:t>
            </a:r>
            <a:r>
              <a:rPr lang="en-US" sz="3000" dirty="0"/>
              <a:t>– </a:t>
            </a:r>
            <a:r>
              <a:rPr lang="en-US" sz="3000" dirty="0" smtClean="0"/>
              <a:t>Promotion as Part </a:t>
            </a:r>
            <a:r>
              <a:rPr lang="en-US" sz="3000" dirty="0"/>
              <a:t>of the </a:t>
            </a:r>
            <a:r>
              <a:rPr lang="en-US" sz="3000" dirty="0" smtClean="0"/>
              <a:t>Marketing Mix</a:t>
            </a:r>
            <a:endParaRPr lang="en-GB" sz="30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218</a:t>
            </a:r>
            <a:endParaRPr lang="en-GB" sz="1400" b="1" dirty="0">
              <a:latin typeface="Calibri" panose="020F0502020204030204" pitchFamily="34" charset="0"/>
            </a:endParaRPr>
          </a:p>
        </p:txBody>
      </p:sp>
      <p:sp>
        <p:nvSpPr>
          <p:cNvPr id="34" name="Rectangle 33"/>
          <p:cNvSpPr/>
          <p:nvPr/>
        </p:nvSpPr>
        <p:spPr>
          <a:xfrm>
            <a:off x="179511" y="1124744"/>
            <a:ext cx="6408713" cy="5632311"/>
          </a:xfrm>
          <a:prstGeom prst="rect">
            <a:avLst/>
          </a:prstGeom>
        </p:spPr>
        <p:txBody>
          <a:bodyPr wrap="square" lIns="45720" tIns="45720" rIns="45720" bIns="45720">
            <a:spAutoFit/>
          </a:bodyPr>
          <a:lstStyle/>
          <a:p>
            <a:pPr>
              <a:buClr>
                <a:srgbClr val="00B050"/>
              </a:buClr>
              <a:buSzPct val="80000"/>
            </a:pPr>
            <a:r>
              <a:rPr lang="en-US" sz="2000" b="1" dirty="0" smtClean="0">
                <a:solidFill>
                  <a:srgbClr val="C00000"/>
                </a:solidFill>
              </a:rPr>
              <a:t>Videos </a:t>
            </a:r>
            <a:r>
              <a:rPr lang="en-US" sz="2000" b="1" dirty="0">
                <a:solidFill>
                  <a:srgbClr val="C00000"/>
                </a:solidFill>
              </a:rPr>
              <a:t>and the Internet</a:t>
            </a:r>
          </a:p>
          <a:p>
            <a:pPr marL="342900" indent="-342900">
              <a:buClr>
                <a:srgbClr val="00B050"/>
              </a:buClr>
              <a:buSzPct val="80000"/>
              <a:buFont typeface="Arial" panose="020B0604020202020204" pitchFamily="34" charset="0"/>
              <a:buChar char="►"/>
            </a:pPr>
            <a:r>
              <a:rPr lang="en-US" sz="2000" dirty="0"/>
              <a:t>The advent of Internet has allowed organisations to demonstrate their products and services through video clips on their own websites. Advanced technology allows video clips to be shown on digital display boards at the airport, in tourist information </a:t>
            </a:r>
            <a:r>
              <a:rPr lang="en-US" sz="2000" dirty="0" err="1"/>
              <a:t>centres</a:t>
            </a:r>
            <a:r>
              <a:rPr lang="en-US" sz="2000" dirty="0"/>
              <a:t> and even in hotel rooms.</a:t>
            </a:r>
          </a:p>
          <a:p>
            <a:pPr>
              <a:buClr>
                <a:srgbClr val="00B050"/>
              </a:buClr>
              <a:buSzPct val="80000"/>
            </a:pPr>
            <a:r>
              <a:rPr lang="en-US" sz="2000" b="1" dirty="0">
                <a:solidFill>
                  <a:srgbClr val="C00000"/>
                </a:solidFill>
              </a:rPr>
              <a:t>Electronic media including the use of mobile technology</a:t>
            </a:r>
          </a:p>
          <a:p>
            <a:pPr marL="342900" indent="-342900">
              <a:buClr>
                <a:srgbClr val="00B050"/>
              </a:buClr>
              <a:buSzPct val="80000"/>
              <a:buFont typeface="Arial" panose="020B0604020202020204" pitchFamily="34" charset="0"/>
              <a:buChar char="►"/>
            </a:pPr>
            <a:r>
              <a:rPr lang="en-US" sz="2000" dirty="0"/>
              <a:t>With the fast pace of changing technology, travel providers have </a:t>
            </a:r>
            <a:r>
              <a:rPr lang="en-US" sz="2000" dirty="0" err="1"/>
              <a:t>recognised</a:t>
            </a:r>
            <a:r>
              <a:rPr lang="en-US" sz="2000" dirty="0"/>
              <a:t> the value of mobile technology in targeting potential customers. To this end, hotels, airports, and other providers now offer the use of SMS to send travel and booking alerts to cell phones. </a:t>
            </a:r>
            <a:endParaRPr lang="en-US" sz="2000" dirty="0" smtClean="0"/>
          </a:p>
          <a:p>
            <a:pPr marL="342900" indent="-342900">
              <a:buClr>
                <a:srgbClr val="00B050"/>
              </a:buClr>
              <a:buSzPct val="80000"/>
              <a:buFont typeface="Arial" panose="020B0604020202020204" pitchFamily="34" charset="0"/>
              <a:buChar char="►"/>
            </a:pPr>
            <a:r>
              <a:rPr lang="en-US" sz="2000" dirty="0" smtClean="0"/>
              <a:t>Many </a:t>
            </a:r>
            <a:r>
              <a:rPr lang="en-US" sz="2000" dirty="0"/>
              <a:t>organisations now have Facebook and Twitter accounts as a means of communicating with customers via these popular social media sites.</a:t>
            </a: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588224" y="2490108"/>
            <a:ext cx="2305794" cy="4179252"/>
          </a:xfrm>
          <a:prstGeom prst="rect">
            <a:avLst/>
          </a:prstGeom>
        </p:spPr>
      </p:pic>
      <p:sp>
        <p:nvSpPr>
          <p:cNvPr id="9" name="TextBox 8">
            <a:hlinkClick r:id="rId5" action="ppaction://hlinkfile"/>
          </p:cNvPr>
          <p:cNvSpPr txBox="1"/>
          <p:nvPr/>
        </p:nvSpPr>
        <p:spPr>
          <a:xfrm>
            <a:off x="6660232" y="1196752"/>
            <a:ext cx="2154329"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Jumeriah Hotel Promo Video</a:t>
            </a:r>
            <a:endParaRPr lang="en-US" sz="2000" dirty="0"/>
          </a:p>
        </p:txBody>
      </p:sp>
    </p:spTree>
    <p:extLst>
      <p:ext uri="{BB962C8B-B14F-4D97-AF65-F5344CB8AC3E}">
        <p14:creationId xmlns:p14="http://schemas.microsoft.com/office/powerpoint/2010/main" val="1388378043"/>
      </p:ext>
    </p:extLst>
  </p:cSld>
  <p:clrMapOvr>
    <a:masterClrMapping/>
  </p:clrMapOvr>
  <p:transition advClick="0"/>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000" dirty="0" smtClean="0"/>
              <a:t>5.6 </a:t>
            </a:r>
            <a:r>
              <a:rPr lang="en-US" sz="3000" dirty="0"/>
              <a:t>– </a:t>
            </a:r>
            <a:r>
              <a:rPr lang="en-US" sz="3000" dirty="0" smtClean="0"/>
              <a:t>Promotion as Part </a:t>
            </a:r>
            <a:r>
              <a:rPr lang="en-US" sz="3000" dirty="0"/>
              <a:t>of the </a:t>
            </a:r>
            <a:r>
              <a:rPr lang="en-US" sz="3000" dirty="0" smtClean="0"/>
              <a:t>Marketing Mix</a:t>
            </a:r>
            <a:endParaRPr lang="en-GB" sz="30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218</a:t>
            </a:r>
            <a:endParaRPr lang="en-GB" sz="1400" b="1" dirty="0">
              <a:latin typeface="Calibri" panose="020F0502020204030204" pitchFamily="34" charset="0"/>
            </a:endParaRPr>
          </a:p>
        </p:txBody>
      </p:sp>
      <p:sp>
        <p:nvSpPr>
          <p:cNvPr id="34" name="Rectangle 33"/>
          <p:cNvSpPr/>
          <p:nvPr/>
        </p:nvSpPr>
        <p:spPr>
          <a:xfrm>
            <a:off x="179511" y="1124744"/>
            <a:ext cx="8712969" cy="5909310"/>
          </a:xfrm>
          <a:prstGeom prst="rect">
            <a:avLst/>
          </a:prstGeom>
        </p:spPr>
        <p:txBody>
          <a:bodyPr wrap="square" lIns="45720" tIns="45720" rIns="45720" bIns="45720">
            <a:spAutoFit/>
          </a:bodyPr>
          <a:lstStyle/>
          <a:p>
            <a:pPr>
              <a:buClr>
                <a:srgbClr val="00B050"/>
              </a:buClr>
              <a:buSzPct val="80000"/>
            </a:pPr>
            <a:r>
              <a:rPr lang="en-US" sz="2620" b="1" dirty="0" smtClean="0">
                <a:solidFill>
                  <a:srgbClr val="C00000"/>
                </a:solidFill>
              </a:rPr>
              <a:t>Identify </a:t>
            </a:r>
            <a:r>
              <a:rPr lang="en-US" sz="2620" b="1" dirty="0">
                <a:solidFill>
                  <a:srgbClr val="C00000"/>
                </a:solidFill>
              </a:rPr>
              <a:t>and explore the factors that are considered when producing effective promotional materials</a:t>
            </a:r>
          </a:p>
          <a:p>
            <a:pPr marL="342900" indent="-342900">
              <a:buClr>
                <a:srgbClr val="00B050"/>
              </a:buClr>
              <a:buSzPct val="80000"/>
              <a:buFont typeface="Arial" panose="020B0604020202020204" pitchFamily="34" charset="0"/>
              <a:buChar char="►"/>
            </a:pPr>
            <a:r>
              <a:rPr lang="en-US" sz="2620" dirty="0"/>
              <a:t>Given the high cost involved in many forms of marketing and promotion, it is very important that organisations plan their promotional campaign carefully, to gain maximum benefit from any promotional material that they produce.</a:t>
            </a:r>
          </a:p>
          <a:p>
            <a:pPr>
              <a:buClr>
                <a:srgbClr val="00B050"/>
              </a:buClr>
              <a:buSzPct val="80000"/>
            </a:pPr>
            <a:r>
              <a:rPr lang="en-US" sz="2620" b="1" dirty="0">
                <a:solidFill>
                  <a:srgbClr val="C00000"/>
                </a:solidFill>
              </a:rPr>
              <a:t>Costs</a:t>
            </a:r>
          </a:p>
          <a:p>
            <a:pPr marL="342900" indent="-342900">
              <a:buClr>
                <a:srgbClr val="00B050"/>
              </a:buClr>
              <a:buSzPct val="80000"/>
              <a:buFont typeface="Arial" panose="020B0604020202020204" pitchFamily="34" charset="0"/>
              <a:buChar char="►"/>
            </a:pPr>
            <a:r>
              <a:rPr lang="en-US" sz="2620" dirty="0"/>
              <a:t>Advertising can be a tremendous drain on an </a:t>
            </a:r>
            <a:r>
              <a:rPr lang="en-US" sz="2620" dirty="0" err="1"/>
              <a:t>organisation’s</a:t>
            </a:r>
            <a:r>
              <a:rPr lang="en-US" sz="2620" dirty="0"/>
              <a:t> limited budget. Therefore, travel and tourism organisations must ensure that they select the most cost-effective means of promotion and that the method they select matches the budget they have available.</a:t>
            </a:r>
          </a:p>
        </p:txBody>
      </p:sp>
    </p:spTree>
    <p:extLst>
      <p:ext uri="{BB962C8B-B14F-4D97-AF65-F5344CB8AC3E}">
        <p14:creationId xmlns:p14="http://schemas.microsoft.com/office/powerpoint/2010/main" val="1965007278"/>
      </p:ext>
    </p:extLst>
  </p:cSld>
  <p:clrMapOvr>
    <a:masterClrMapping/>
  </p:clrMapOvr>
  <p:transition advClick="0"/>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000" dirty="0" smtClean="0"/>
              <a:t>5.6 </a:t>
            </a:r>
            <a:r>
              <a:rPr lang="en-US" sz="3000" dirty="0"/>
              <a:t>– </a:t>
            </a:r>
            <a:r>
              <a:rPr lang="en-US" sz="3000" dirty="0" smtClean="0"/>
              <a:t>Promotion as Part </a:t>
            </a:r>
            <a:r>
              <a:rPr lang="en-US" sz="3000" dirty="0"/>
              <a:t>of the </a:t>
            </a:r>
            <a:r>
              <a:rPr lang="en-US" sz="3000" dirty="0" smtClean="0"/>
              <a:t>Marketing Mix</a:t>
            </a:r>
            <a:endParaRPr lang="en-GB" sz="30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218</a:t>
            </a:r>
            <a:endParaRPr lang="en-GB" sz="1400" b="1" dirty="0">
              <a:latin typeface="Calibri" panose="020F0502020204030204" pitchFamily="34" charset="0"/>
            </a:endParaRPr>
          </a:p>
        </p:txBody>
      </p:sp>
      <p:sp>
        <p:nvSpPr>
          <p:cNvPr id="34" name="Rectangle 33"/>
          <p:cNvSpPr/>
          <p:nvPr/>
        </p:nvSpPr>
        <p:spPr>
          <a:xfrm>
            <a:off x="179511" y="1124744"/>
            <a:ext cx="5544617" cy="5478423"/>
          </a:xfrm>
          <a:prstGeom prst="rect">
            <a:avLst/>
          </a:prstGeom>
        </p:spPr>
        <p:txBody>
          <a:bodyPr wrap="square" lIns="45720" tIns="45720" rIns="45720" bIns="45720">
            <a:spAutoFit/>
          </a:bodyPr>
          <a:lstStyle/>
          <a:p>
            <a:pPr>
              <a:buClr>
                <a:srgbClr val="00B050"/>
              </a:buClr>
              <a:buSzPct val="80000"/>
            </a:pPr>
            <a:r>
              <a:rPr lang="en-US" sz="2500" b="1" dirty="0">
                <a:solidFill>
                  <a:srgbClr val="C00000"/>
                </a:solidFill>
              </a:rPr>
              <a:t>Stages of the promotional campaign</a:t>
            </a:r>
          </a:p>
          <a:p>
            <a:pPr marL="457200" indent="-457200">
              <a:buClr>
                <a:srgbClr val="00B050"/>
              </a:buClr>
              <a:buSzPct val="80000"/>
              <a:buFont typeface="Arial" panose="020B0604020202020204" pitchFamily="34" charset="0"/>
              <a:buChar char="►"/>
            </a:pPr>
            <a:r>
              <a:rPr lang="en-US" sz="2500" dirty="0"/>
              <a:t>Carrying out each stage effectively will have a significant impact on the overall effectiveness of promoting a specific product or service.</a:t>
            </a:r>
          </a:p>
          <a:p>
            <a:pPr marL="457200" indent="-457200">
              <a:buClr>
                <a:srgbClr val="00B050"/>
              </a:buClr>
              <a:buSzPct val="80000"/>
              <a:buFont typeface="Arial" panose="020B0604020202020204" pitchFamily="34" charset="0"/>
              <a:buChar char="►"/>
            </a:pPr>
            <a:r>
              <a:rPr lang="en-US" sz="2500" dirty="0"/>
              <a:t>For </a:t>
            </a:r>
            <a:r>
              <a:rPr lang="en-US" sz="2500" dirty="0" smtClean="0"/>
              <a:t>example</a:t>
            </a:r>
            <a:r>
              <a:rPr lang="en-US" sz="2500" dirty="0"/>
              <a:t>, if the wrong audience is selected, this could result in there being no interest in the product at all. </a:t>
            </a:r>
            <a:endParaRPr lang="en-US" sz="2500" dirty="0" smtClean="0"/>
          </a:p>
          <a:p>
            <a:pPr marL="457200" indent="-457200">
              <a:buClr>
                <a:srgbClr val="00B050"/>
              </a:buClr>
              <a:buSzPct val="80000"/>
              <a:buFont typeface="Arial" panose="020B0604020202020204" pitchFamily="34" charset="0"/>
              <a:buChar char="►"/>
            </a:pPr>
            <a:r>
              <a:rPr lang="en-US" sz="2500" dirty="0" smtClean="0"/>
              <a:t>Similarly</a:t>
            </a:r>
            <a:r>
              <a:rPr lang="en-US" sz="2500" dirty="0"/>
              <a:t>, if the wrong media is selected, the messages may not be conveyed to the right target audience.</a:t>
            </a:r>
          </a:p>
        </p:txBody>
      </p:sp>
      <p:sp>
        <p:nvSpPr>
          <p:cNvPr id="5" name="Rounded Rectangle 4"/>
          <p:cNvSpPr/>
          <p:nvPr/>
        </p:nvSpPr>
        <p:spPr>
          <a:xfrm>
            <a:off x="5868144" y="1131167"/>
            <a:ext cx="3026740" cy="5471999"/>
          </a:xfrm>
          <a:prstGeom prst="roundRect">
            <a:avLst>
              <a:gd name="adj" fmla="val 4717"/>
            </a:avLst>
          </a:prstGeom>
          <a:solidFill>
            <a:srgbClr val="F9CBF6"/>
          </a:solidFill>
        </p:spPr>
        <p:style>
          <a:lnRef idx="2">
            <a:schemeClr val="accent1">
              <a:shade val="50000"/>
            </a:schemeClr>
          </a:lnRef>
          <a:fillRef idx="1">
            <a:schemeClr val="accent1"/>
          </a:fillRef>
          <a:effectRef idx="0">
            <a:schemeClr val="accent1"/>
          </a:effectRef>
          <a:fontRef idx="minor">
            <a:schemeClr val="lt1"/>
          </a:fontRef>
        </p:style>
        <p:txBody>
          <a:bodyPr lIns="91440" rIns="91440" rtlCol="0" anchor="ctr"/>
          <a:lstStyle/>
          <a:p>
            <a:r>
              <a:rPr lang="en-US" sz="2300" dirty="0">
                <a:solidFill>
                  <a:schemeClr val="tx1"/>
                </a:solidFill>
                <a:latin typeface="Arial" panose="020B0604020202020204" pitchFamily="34" charset="0"/>
                <a:cs typeface="Arial" panose="020B0604020202020204" pitchFamily="34" charset="0"/>
              </a:rPr>
              <a:t>There are normally six stages to a campaign:</a:t>
            </a:r>
          </a:p>
          <a:p>
            <a:pPr marL="285750" indent="-285750">
              <a:buFont typeface="Arial" panose="020B0604020202020204" pitchFamily="34" charset="0"/>
              <a:buChar char="•"/>
            </a:pPr>
            <a:r>
              <a:rPr lang="en-US" sz="2300" dirty="0" smtClean="0">
                <a:solidFill>
                  <a:schemeClr val="tx1"/>
                </a:solidFill>
                <a:latin typeface="Arial" panose="020B0604020202020204" pitchFamily="34" charset="0"/>
                <a:cs typeface="Arial" panose="020B0604020202020204" pitchFamily="34" charset="0"/>
              </a:rPr>
              <a:t>choosing </a:t>
            </a:r>
            <a:r>
              <a:rPr lang="en-US" sz="2300" dirty="0">
                <a:solidFill>
                  <a:schemeClr val="tx1"/>
                </a:solidFill>
                <a:latin typeface="Arial" panose="020B0604020202020204" pitchFamily="34" charset="0"/>
                <a:cs typeface="Arial" panose="020B0604020202020204" pitchFamily="34" charset="0"/>
              </a:rPr>
              <a:t>an audience;</a:t>
            </a:r>
          </a:p>
          <a:p>
            <a:pPr marL="285750" indent="-285750">
              <a:buFont typeface="Arial" panose="020B0604020202020204" pitchFamily="34" charset="0"/>
              <a:buChar char="•"/>
            </a:pPr>
            <a:r>
              <a:rPr lang="en-US" sz="2300" dirty="0" smtClean="0">
                <a:solidFill>
                  <a:schemeClr val="tx1"/>
                </a:solidFill>
                <a:latin typeface="Arial" panose="020B0604020202020204" pitchFamily="34" charset="0"/>
                <a:cs typeface="Arial" panose="020B0604020202020204" pitchFamily="34" charset="0"/>
              </a:rPr>
              <a:t>establishing </a:t>
            </a:r>
            <a:r>
              <a:rPr lang="en-US" sz="2300" dirty="0">
                <a:solidFill>
                  <a:schemeClr val="tx1"/>
                </a:solidFill>
                <a:latin typeface="Arial" panose="020B0604020202020204" pitchFamily="34" charset="0"/>
                <a:cs typeface="Arial" panose="020B0604020202020204" pitchFamily="34" charset="0"/>
              </a:rPr>
              <a:t>the message;</a:t>
            </a:r>
          </a:p>
          <a:p>
            <a:pPr marL="285750" indent="-285750">
              <a:buFont typeface="Arial" panose="020B0604020202020204" pitchFamily="34" charset="0"/>
              <a:buChar char="•"/>
            </a:pPr>
            <a:r>
              <a:rPr lang="en-US" sz="2300" dirty="0" smtClean="0">
                <a:solidFill>
                  <a:schemeClr val="tx1"/>
                </a:solidFill>
                <a:latin typeface="Arial" panose="020B0604020202020204" pitchFamily="34" charset="0"/>
                <a:cs typeface="Arial" panose="020B0604020202020204" pitchFamily="34" charset="0"/>
              </a:rPr>
              <a:t>selecting </a:t>
            </a:r>
            <a:r>
              <a:rPr lang="en-US" sz="2300" dirty="0">
                <a:solidFill>
                  <a:schemeClr val="tx1"/>
                </a:solidFill>
                <a:latin typeface="Arial" panose="020B0604020202020204" pitchFamily="34" charset="0"/>
                <a:cs typeface="Arial" panose="020B0604020202020204" pitchFamily="34" charset="0"/>
              </a:rPr>
              <a:t>the appropriate media;</a:t>
            </a:r>
          </a:p>
          <a:p>
            <a:pPr marL="285750" indent="-285750">
              <a:buFont typeface="Arial" panose="020B0604020202020204" pitchFamily="34" charset="0"/>
              <a:buChar char="•"/>
            </a:pPr>
            <a:r>
              <a:rPr lang="en-US" sz="2300" dirty="0" smtClean="0">
                <a:solidFill>
                  <a:schemeClr val="tx1"/>
                </a:solidFill>
                <a:latin typeface="Arial" panose="020B0604020202020204" pitchFamily="34" charset="0"/>
                <a:cs typeface="Arial" panose="020B0604020202020204" pitchFamily="34" charset="0"/>
              </a:rPr>
              <a:t>setting </a:t>
            </a:r>
            <a:r>
              <a:rPr lang="en-US" sz="2300" dirty="0">
                <a:solidFill>
                  <a:schemeClr val="tx1"/>
                </a:solidFill>
                <a:latin typeface="Arial" panose="020B0604020202020204" pitchFamily="34" charset="0"/>
                <a:cs typeface="Arial" panose="020B0604020202020204" pitchFamily="34" charset="0"/>
              </a:rPr>
              <a:t>the timing of the campaign;</a:t>
            </a:r>
          </a:p>
          <a:p>
            <a:pPr marL="285750" indent="-285750">
              <a:buFont typeface="Arial" panose="020B0604020202020204" pitchFamily="34" charset="0"/>
              <a:buChar char="•"/>
            </a:pPr>
            <a:r>
              <a:rPr lang="en-US" sz="2300" dirty="0" smtClean="0">
                <a:solidFill>
                  <a:schemeClr val="tx1"/>
                </a:solidFill>
                <a:latin typeface="Arial" panose="020B0604020202020204" pitchFamily="34" charset="0"/>
                <a:cs typeface="Arial" panose="020B0604020202020204" pitchFamily="34" charset="0"/>
              </a:rPr>
              <a:t>agreeing </a:t>
            </a:r>
            <a:r>
              <a:rPr lang="en-US" sz="2300" dirty="0">
                <a:solidFill>
                  <a:schemeClr val="tx1"/>
                </a:solidFill>
                <a:latin typeface="Arial" panose="020B0604020202020204" pitchFamily="34" charset="0"/>
                <a:cs typeface="Arial" panose="020B0604020202020204" pitchFamily="34" charset="0"/>
              </a:rPr>
              <a:t>the advertising budget;</a:t>
            </a:r>
          </a:p>
          <a:p>
            <a:pPr marL="285750" indent="-285750">
              <a:buFont typeface="Arial" panose="020B0604020202020204" pitchFamily="34" charset="0"/>
              <a:buChar char="•"/>
            </a:pPr>
            <a:r>
              <a:rPr lang="en-US" sz="2300" dirty="0" smtClean="0">
                <a:solidFill>
                  <a:schemeClr val="tx1"/>
                </a:solidFill>
                <a:latin typeface="Arial" panose="020B0604020202020204" pitchFamily="34" charset="0"/>
                <a:cs typeface="Arial" panose="020B0604020202020204" pitchFamily="34" charset="0"/>
              </a:rPr>
              <a:t>measuring </a:t>
            </a:r>
            <a:r>
              <a:rPr lang="en-US" sz="2300" dirty="0">
                <a:solidFill>
                  <a:schemeClr val="tx1"/>
                </a:solidFill>
                <a:latin typeface="Arial" panose="020B0604020202020204" pitchFamily="34" charset="0"/>
                <a:cs typeface="Arial" panose="020B0604020202020204" pitchFamily="34" charset="0"/>
              </a:rPr>
              <a:t>the results.</a:t>
            </a:r>
          </a:p>
        </p:txBody>
      </p:sp>
    </p:spTree>
    <p:extLst>
      <p:ext uri="{BB962C8B-B14F-4D97-AF65-F5344CB8AC3E}">
        <p14:creationId xmlns:p14="http://schemas.microsoft.com/office/powerpoint/2010/main" val="3240989286"/>
      </p:ext>
    </p:extLst>
  </p:cSld>
  <p:clrMapOvr>
    <a:masterClrMapping/>
  </p:clrMapOvr>
  <p:transition advClick="0"/>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000" dirty="0" smtClean="0"/>
              <a:t>5.6 </a:t>
            </a:r>
            <a:r>
              <a:rPr lang="en-US" sz="3000" dirty="0"/>
              <a:t>– </a:t>
            </a:r>
            <a:r>
              <a:rPr lang="en-US" sz="3000" dirty="0" smtClean="0"/>
              <a:t>Promotion as Part </a:t>
            </a:r>
            <a:r>
              <a:rPr lang="en-US" sz="3000" dirty="0"/>
              <a:t>of the </a:t>
            </a:r>
            <a:r>
              <a:rPr lang="en-US" sz="3000" dirty="0" smtClean="0"/>
              <a:t>Marketing Mix</a:t>
            </a:r>
            <a:endParaRPr lang="en-GB" sz="30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219</a:t>
            </a:r>
            <a:endParaRPr lang="en-GB" sz="1400" b="1" dirty="0">
              <a:latin typeface="Calibri" panose="020F0502020204030204" pitchFamily="34" charset="0"/>
            </a:endParaRPr>
          </a:p>
        </p:txBody>
      </p:sp>
      <p:sp>
        <p:nvSpPr>
          <p:cNvPr id="34" name="Rectangle 33"/>
          <p:cNvSpPr/>
          <p:nvPr/>
        </p:nvSpPr>
        <p:spPr>
          <a:xfrm>
            <a:off x="179511" y="1124744"/>
            <a:ext cx="6120681" cy="5632311"/>
          </a:xfrm>
          <a:prstGeom prst="rect">
            <a:avLst/>
          </a:prstGeom>
        </p:spPr>
        <p:txBody>
          <a:bodyPr wrap="square" lIns="45720" tIns="45720" rIns="91440" bIns="45720">
            <a:spAutoFit/>
          </a:bodyPr>
          <a:lstStyle/>
          <a:p>
            <a:pPr>
              <a:buClr>
                <a:srgbClr val="00B050"/>
              </a:buClr>
              <a:buSzPct val="80000"/>
            </a:pPr>
            <a:r>
              <a:rPr lang="en-US" sz="2400" b="1" dirty="0" smtClean="0">
                <a:solidFill>
                  <a:srgbClr val="C00000"/>
                </a:solidFill>
              </a:rPr>
              <a:t>Target </a:t>
            </a:r>
            <a:r>
              <a:rPr lang="en-US" sz="2400" b="1" dirty="0">
                <a:solidFill>
                  <a:srgbClr val="C00000"/>
                </a:solidFill>
              </a:rPr>
              <a:t>market segments</a:t>
            </a:r>
          </a:p>
          <a:p>
            <a:pPr marL="457200" indent="-457200">
              <a:buClr>
                <a:srgbClr val="00B050"/>
              </a:buClr>
              <a:buSzPct val="80000"/>
              <a:buFont typeface="Arial" panose="020B0604020202020204" pitchFamily="34" charset="0"/>
              <a:buChar char="►"/>
            </a:pPr>
            <a:r>
              <a:rPr lang="en-US" sz="2400" dirty="0"/>
              <a:t>Ensuring that an advertisement is seen by the chosen target market for the products and services being offered is an important factor in producing promotional materials. </a:t>
            </a:r>
            <a:endParaRPr lang="en-US" sz="2400" dirty="0" smtClean="0"/>
          </a:p>
          <a:p>
            <a:pPr marL="457200" indent="-457200">
              <a:buClr>
                <a:srgbClr val="00B050"/>
              </a:buClr>
              <a:buSzPct val="80000"/>
              <a:buFont typeface="Arial" panose="020B0604020202020204" pitchFamily="34" charset="0"/>
              <a:buChar char="►"/>
            </a:pPr>
            <a:r>
              <a:rPr lang="en-US" sz="2400" dirty="0" smtClean="0"/>
              <a:t>A </a:t>
            </a:r>
            <a:r>
              <a:rPr lang="en-US" sz="2400" dirty="0"/>
              <a:t>luxury health spa product will not appeal to the youth or student market; therefore, it would not be beneficial to use social media such as Facebook or Twitter as the main method of promotion. Instead, advertisements are more likely to be seen by the correct target market segment, if they are placed in Beauty and Fitness magazines</a:t>
            </a:r>
            <a:r>
              <a:rPr lang="en-US" sz="2400" dirty="0" smtClean="0"/>
              <a:t>.</a:t>
            </a:r>
            <a:endParaRPr lang="en-US" sz="2400" dirty="0"/>
          </a:p>
        </p:txBody>
      </p:sp>
      <p:pic>
        <p:nvPicPr>
          <p:cNvPr id="38914" name="Picture 2" descr="Image result for beauty and fitness magazine travel advertiseme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2" y="1181076"/>
            <a:ext cx="2592288" cy="2592288"/>
          </a:xfrm>
          <a:prstGeom prst="rect">
            <a:avLst/>
          </a:prstGeom>
          <a:noFill/>
          <a:extLst>
            <a:ext uri="{909E8E84-426E-40DD-AFC4-6F175D3DCCD1}">
              <a14:hiddenFill xmlns:a14="http://schemas.microsoft.com/office/drawing/2010/main">
                <a:solidFill>
                  <a:srgbClr val="FFFFFF"/>
                </a:solidFill>
              </a14:hiddenFill>
            </a:ext>
          </a:extLst>
        </p:spPr>
      </p:pic>
      <p:pic>
        <p:nvPicPr>
          <p:cNvPr id="38916" name="Picture 4" descr="Image result for beauty and fitness magazine travel advertisemen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00192" y="3901704"/>
            <a:ext cx="2592288" cy="2623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8864035"/>
      </p:ext>
    </p:extLst>
  </p:cSld>
  <p:clrMapOvr>
    <a:masterClrMapping/>
  </p:clrMapOvr>
  <p:transition advClick="0"/>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000" dirty="0" smtClean="0"/>
              <a:t>5.6 </a:t>
            </a:r>
            <a:r>
              <a:rPr lang="en-US" sz="3000" dirty="0"/>
              <a:t>– </a:t>
            </a:r>
            <a:r>
              <a:rPr lang="en-US" sz="3000" dirty="0" smtClean="0"/>
              <a:t>Promotion as Part </a:t>
            </a:r>
            <a:r>
              <a:rPr lang="en-US" sz="3000" dirty="0"/>
              <a:t>of the </a:t>
            </a:r>
            <a:r>
              <a:rPr lang="en-US" sz="3000" dirty="0" smtClean="0"/>
              <a:t>Marketing Mix</a:t>
            </a:r>
            <a:endParaRPr lang="en-GB" sz="30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219</a:t>
            </a:r>
            <a:endParaRPr lang="en-GB" sz="1400" b="1" dirty="0">
              <a:latin typeface="Calibri" panose="020F0502020204030204" pitchFamily="34" charset="0"/>
            </a:endParaRPr>
          </a:p>
        </p:txBody>
      </p:sp>
      <p:sp>
        <p:nvSpPr>
          <p:cNvPr id="34" name="Rectangle 33"/>
          <p:cNvSpPr/>
          <p:nvPr/>
        </p:nvSpPr>
        <p:spPr>
          <a:xfrm>
            <a:off x="179511" y="1124744"/>
            <a:ext cx="8712969" cy="5632311"/>
          </a:xfrm>
          <a:prstGeom prst="rect">
            <a:avLst/>
          </a:prstGeom>
        </p:spPr>
        <p:txBody>
          <a:bodyPr wrap="square" lIns="45720" tIns="45720" rIns="91440" bIns="45720">
            <a:spAutoFit/>
          </a:bodyPr>
          <a:lstStyle/>
          <a:p>
            <a:pPr>
              <a:buClr>
                <a:srgbClr val="00B050"/>
              </a:buClr>
              <a:buSzPct val="80000"/>
            </a:pPr>
            <a:r>
              <a:rPr lang="en-US" sz="2000" b="1" dirty="0" smtClean="0">
                <a:solidFill>
                  <a:srgbClr val="C00000"/>
                </a:solidFill>
              </a:rPr>
              <a:t>Timing</a:t>
            </a:r>
            <a:endParaRPr lang="en-US" sz="2000" b="1" dirty="0">
              <a:solidFill>
                <a:srgbClr val="C00000"/>
              </a:solidFill>
            </a:endParaRPr>
          </a:p>
          <a:p>
            <a:pPr marL="457200" indent="-457200">
              <a:buClr>
                <a:srgbClr val="00B050"/>
              </a:buClr>
              <a:buSzPct val="80000"/>
              <a:buFont typeface="Arial" panose="020B0604020202020204" pitchFamily="34" charset="0"/>
              <a:buChar char="►"/>
            </a:pPr>
            <a:r>
              <a:rPr lang="en-US" sz="2000" dirty="0"/>
              <a:t>Selecting an appropriate timescale in </a:t>
            </a:r>
            <a:r>
              <a:rPr lang="en-US" sz="2000" dirty="0" smtClean="0"/>
              <a:t>which </a:t>
            </a:r>
            <a:r>
              <a:rPr lang="en-US" sz="2000" dirty="0"/>
              <a:t>to </a:t>
            </a:r>
            <a:r>
              <a:rPr lang="en-US" sz="2000" dirty="0" smtClean="0"/>
              <a:t/>
            </a:r>
            <a:br>
              <a:rPr lang="en-US" sz="2000" dirty="0" smtClean="0"/>
            </a:br>
            <a:r>
              <a:rPr lang="en-US" sz="2000" dirty="0" smtClean="0"/>
              <a:t>run </a:t>
            </a:r>
            <a:r>
              <a:rPr lang="en-US" sz="2000" dirty="0"/>
              <a:t>a promotional campaign is </a:t>
            </a:r>
            <a:r>
              <a:rPr lang="en-US" sz="2000" dirty="0" smtClean="0"/>
              <a:t>an </a:t>
            </a:r>
            <a:r>
              <a:rPr lang="en-US" sz="2000" dirty="0"/>
              <a:t>important </a:t>
            </a:r>
            <a:r>
              <a:rPr lang="en-US" sz="2000" dirty="0" smtClean="0"/>
              <a:t/>
            </a:r>
            <a:br>
              <a:rPr lang="en-US" sz="2000" dirty="0" smtClean="0"/>
            </a:br>
            <a:r>
              <a:rPr lang="en-US" sz="2000" dirty="0" smtClean="0"/>
              <a:t>point </a:t>
            </a:r>
            <a:r>
              <a:rPr lang="en-US" sz="2000" dirty="0"/>
              <a:t>in ensuring the </a:t>
            </a:r>
            <a:r>
              <a:rPr lang="en-US" sz="2000" dirty="0" smtClean="0"/>
              <a:t>campaigns </a:t>
            </a:r>
            <a:r>
              <a:rPr lang="en-US" sz="2000" dirty="0"/>
              <a:t>success</a:t>
            </a:r>
            <a:r>
              <a:rPr lang="en-US" sz="2000" dirty="0" smtClean="0"/>
              <a:t>.</a:t>
            </a:r>
          </a:p>
          <a:p>
            <a:pPr marL="457200" indent="-457200">
              <a:buClr>
                <a:srgbClr val="00B050"/>
              </a:buClr>
              <a:buSzPct val="80000"/>
              <a:buFont typeface="Arial" panose="020B0604020202020204" pitchFamily="34" charset="0"/>
              <a:buChar char="►"/>
            </a:pPr>
            <a:r>
              <a:rPr lang="en-US" sz="2000" dirty="0" smtClean="0"/>
              <a:t> </a:t>
            </a:r>
            <a:r>
              <a:rPr lang="en-US" sz="2000" dirty="0"/>
              <a:t>Advertising something too far in advance </a:t>
            </a:r>
            <a:r>
              <a:rPr lang="en-US" sz="2000" dirty="0" smtClean="0"/>
              <a:t>of </a:t>
            </a:r>
            <a:br>
              <a:rPr lang="en-US" sz="2000" dirty="0" smtClean="0"/>
            </a:br>
            <a:r>
              <a:rPr lang="en-US" sz="2000" dirty="0" smtClean="0"/>
              <a:t>its </a:t>
            </a:r>
            <a:r>
              <a:rPr lang="en-US" sz="2000" dirty="0"/>
              <a:t>availability may result in customers </a:t>
            </a:r>
            <a:r>
              <a:rPr lang="en-US" sz="2000" dirty="0" smtClean="0"/>
              <a:t>losing </a:t>
            </a:r>
            <a:br>
              <a:rPr lang="en-US" sz="2000" dirty="0" smtClean="0"/>
            </a:br>
            <a:r>
              <a:rPr lang="en-US" sz="2000" dirty="0" smtClean="0"/>
              <a:t>interest </a:t>
            </a:r>
            <a:r>
              <a:rPr lang="en-US" sz="2000" dirty="0"/>
              <a:t>in the product. </a:t>
            </a:r>
            <a:endParaRPr lang="en-US" sz="2000" dirty="0" smtClean="0"/>
          </a:p>
          <a:p>
            <a:pPr marL="457200" indent="-457200">
              <a:buClr>
                <a:srgbClr val="00B050"/>
              </a:buClr>
              <a:buSzPct val="80000"/>
              <a:buFont typeface="Arial" panose="020B0604020202020204" pitchFamily="34" charset="0"/>
              <a:buChar char="►"/>
            </a:pPr>
            <a:r>
              <a:rPr lang="en-US" sz="2000" dirty="0" smtClean="0"/>
              <a:t>Running </a:t>
            </a:r>
            <a:r>
              <a:rPr lang="en-US" sz="2000" dirty="0"/>
              <a:t>a campaign too close to the </a:t>
            </a:r>
            <a:r>
              <a:rPr lang="en-US" sz="2000" dirty="0" smtClean="0"/>
              <a:t>expiry </a:t>
            </a:r>
            <a:br>
              <a:rPr lang="en-US" sz="2000" dirty="0" smtClean="0"/>
            </a:br>
            <a:r>
              <a:rPr lang="en-US" sz="2000" dirty="0" smtClean="0"/>
              <a:t>date </a:t>
            </a:r>
            <a:r>
              <a:rPr lang="en-US" sz="2000" dirty="0"/>
              <a:t>may not give customers sufficient notice </a:t>
            </a:r>
            <a:r>
              <a:rPr lang="en-US" sz="2000" dirty="0" smtClean="0"/>
              <a:t>in </a:t>
            </a:r>
            <a:r>
              <a:rPr lang="en-US" sz="2000" dirty="0"/>
              <a:t>which to make a purchase.</a:t>
            </a:r>
          </a:p>
          <a:p>
            <a:pPr>
              <a:buClr>
                <a:srgbClr val="00B050"/>
              </a:buClr>
              <a:buSzPct val="80000"/>
            </a:pPr>
            <a:r>
              <a:rPr lang="en-US" sz="2000" b="1" dirty="0">
                <a:solidFill>
                  <a:srgbClr val="C00000"/>
                </a:solidFill>
              </a:rPr>
              <a:t>Brand Image</a:t>
            </a:r>
          </a:p>
          <a:p>
            <a:pPr marL="457200" indent="-457200">
              <a:buClr>
                <a:srgbClr val="00B050"/>
              </a:buClr>
              <a:buSzPct val="80000"/>
              <a:buFont typeface="Arial" panose="020B0604020202020204" pitchFamily="34" charset="0"/>
              <a:buChar char="►"/>
            </a:pPr>
            <a:r>
              <a:rPr lang="en-US" sz="2000" dirty="0" smtClean="0"/>
              <a:t>We </a:t>
            </a:r>
            <a:r>
              <a:rPr lang="en-US" sz="2000" dirty="0"/>
              <a:t>have already seen the benefits of branding and the creation of brand image earlier within this chapter. Any promotional material should reinforce the association made with the brand image for the product, service, organisation or destination. </a:t>
            </a:r>
            <a:endParaRPr lang="en-US" sz="2000" dirty="0" smtClean="0"/>
          </a:p>
          <a:p>
            <a:pPr marL="457200" indent="-457200">
              <a:buClr>
                <a:srgbClr val="00B050"/>
              </a:buClr>
              <a:buSzPct val="80000"/>
              <a:buFont typeface="Arial" panose="020B0604020202020204" pitchFamily="34" charset="0"/>
              <a:buChar char="►"/>
            </a:pPr>
            <a:r>
              <a:rPr lang="en-US" sz="2000" dirty="0" smtClean="0"/>
              <a:t>Customers </a:t>
            </a:r>
            <a:r>
              <a:rPr lang="en-US" sz="2000" dirty="0"/>
              <a:t>should be able to easily identify the brand from the materials, by recognising the </a:t>
            </a:r>
            <a:r>
              <a:rPr lang="en-US" sz="2000" dirty="0" err="1"/>
              <a:t>colours</a:t>
            </a:r>
            <a:r>
              <a:rPr lang="en-US" sz="2000" dirty="0"/>
              <a:t>, logo, slogan of the brand within advertisements or other forms of publicity.</a:t>
            </a:r>
          </a:p>
        </p:txBody>
      </p:sp>
      <p:pic>
        <p:nvPicPr>
          <p:cNvPr id="2" name="Picture 1"/>
          <p:cNvPicPr>
            <a:picLocks noChangeAspect="1"/>
          </p:cNvPicPr>
          <p:nvPr/>
        </p:nvPicPr>
        <p:blipFill rotWithShape="1">
          <a:blip r:embed="rId4" cstate="print">
            <a:lum contrast="19000"/>
            <a:extLst>
              <a:ext uri="{28A0092B-C50C-407E-A947-70E740481C1C}">
                <a14:useLocalDpi xmlns:a14="http://schemas.microsoft.com/office/drawing/2010/main" val="0"/>
              </a:ext>
            </a:extLst>
          </a:blip>
          <a:srcRect/>
          <a:stretch/>
        </p:blipFill>
        <p:spPr>
          <a:xfrm>
            <a:off x="6012160" y="1154833"/>
            <a:ext cx="2880320" cy="2346176"/>
          </a:xfrm>
          <a:prstGeom prst="rect">
            <a:avLst/>
          </a:prstGeom>
        </p:spPr>
      </p:pic>
    </p:spTree>
    <p:extLst>
      <p:ext uri="{BB962C8B-B14F-4D97-AF65-F5344CB8AC3E}">
        <p14:creationId xmlns:p14="http://schemas.microsoft.com/office/powerpoint/2010/main" val="1436063549"/>
      </p:ext>
    </p:extLst>
  </p:cSld>
  <p:clrMapOvr>
    <a:masterClrMapping/>
  </p:clrMapOvr>
  <p:transition advClick="0"/>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000" dirty="0" smtClean="0"/>
              <a:t>5.6 </a:t>
            </a:r>
            <a:r>
              <a:rPr lang="en-US" sz="3000" dirty="0"/>
              <a:t>– </a:t>
            </a:r>
            <a:r>
              <a:rPr lang="en-US" sz="3000" dirty="0" smtClean="0"/>
              <a:t>Promotion as Part </a:t>
            </a:r>
            <a:r>
              <a:rPr lang="en-US" sz="3000" dirty="0"/>
              <a:t>of the </a:t>
            </a:r>
            <a:r>
              <a:rPr lang="en-US" sz="3000" dirty="0" smtClean="0"/>
              <a:t>Marketing Mix</a:t>
            </a:r>
            <a:endParaRPr lang="en-GB" sz="30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219</a:t>
            </a:r>
            <a:endParaRPr lang="en-GB" sz="1400" b="1" dirty="0">
              <a:latin typeface="Calibri" panose="020F0502020204030204" pitchFamily="34" charset="0"/>
            </a:endParaRPr>
          </a:p>
        </p:txBody>
      </p:sp>
      <p:sp>
        <p:nvSpPr>
          <p:cNvPr id="34" name="Rectangle 33"/>
          <p:cNvSpPr/>
          <p:nvPr/>
        </p:nvSpPr>
        <p:spPr>
          <a:xfrm>
            <a:off x="179511" y="1124744"/>
            <a:ext cx="8712969" cy="2603790"/>
          </a:xfrm>
          <a:prstGeom prst="rect">
            <a:avLst/>
          </a:prstGeom>
        </p:spPr>
        <p:txBody>
          <a:bodyPr wrap="square" lIns="45720" tIns="45720" rIns="91440" bIns="45720">
            <a:spAutoFit/>
          </a:bodyPr>
          <a:lstStyle/>
          <a:p>
            <a:pPr>
              <a:buClr>
                <a:srgbClr val="00B050"/>
              </a:buClr>
              <a:buSzPct val="80000"/>
            </a:pPr>
            <a:r>
              <a:rPr lang="en-US" sz="2040" b="1" dirty="0" smtClean="0">
                <a:solidFill>
                  <a:srgbClr val="C00000"/>
                </a:solidFill>
              </a:rPr>
              <a:t>The </a:t>
            </a:r>
            <a:r>
              <a:rPr lang="en-US" sz="2040" b="1" dirty="0">
                <a:solidFill>
                  <a:srgbClr val="C00000"/>
                </a:solidFill>
              </a:rPr>
              <a:t>AIDA principle</a:t>
            </a:r>
          </a:p>
          <a:p>
            <a:pPr marL="457200" indent="-457200">
              <a:buClr>
                <a:srgbClr val="00B050"/>
              </a:buClr>
              <a:buSzPct val="80000"/>
              <a:buFont typeface="Arial" panose="020B0604020202020204" pitchFamily="34" charset="0"/>
              <a:buChar char="►"/>
            </a:pPr>
            <a:r>
              <a:rPr lang="en-US" sz="2040" dirty="0"/>
              <a:t>Once a piece of promotional material has been created, it is evaluated to see how successfully it conveys the messages it has been designed to communicate. The main method adopted, in evaluating the effectiveness of the promotional material, is the AIDA principle.</a:t>
            </a:r>
          </a:p>
          <a:p>
            <a:pPr marL="457200" indent="-457200">
              <a:buClr>
                <a:srgbClr val="00B050"/>
              </a:buClr>
              <a:buSzPct val="80000"/>
              <a:buFont typeface="Arial" panose="020B0604020202020204" pitchFamily="34" charset="0"/>
              <a:buChar char="►"/>
            </a:pPr>
            <a:r>
              <a:rPr lang="en-US" sz="2040" dirty="0"/>
              <a:t>AIDA is an acronym used to assess the appropriateness of any piece of marketing communication or promotion in achieving the aim of raising awareness. The acronym stands for the following.</a:t>
            </a:r>
          </a:p>
        </p:txBody>
      </p:sp>
      <p:sp>
        <p:nvSpPr>
          <p:cNvPr id="8" name="Rounded Rectangle 7"/>
          <p:cNvSpPr/>
          <p:nvPr/>
        </p:nvSpPr>
        <p:spPr>
          <a:xfrm>
            <a:off x="179511" y="3861048"/>
            <a:ext cx="8715373" cy="2808312"/>
          </a:xfrm>
          <a:prstGeom prst="roundRect">
            <a:avLst>
              <a:gd name="adj" fmla="val 4717"/>
            </a:avLst>
          </a:prstGeom>
          <a:solidFill>
            <a:srgbClr val="F9CBF6"/>
          </a:solidFill>
        </p:spPr>
        <p:style>
          <a:lnRef idx="2">
            <a:schemeClr val="accent1">
              <a:shade val="50000"/>
            </a:schemeClr>
          </a:lnRef>
          <a:fillRef idx="1">
            <a:schemeClr val="accent1"/>
          </a:fillRef>
          <a:effectRef idx="0">
            <a:schemeClr val="accent1"/>
          </a:effectRef>
          <a:fontRef idx="minor">
            <a:schemeClr val="lt1"/>
          </a:fontRef>
        </p:style>
        <p:txBody>
          <a:bodyPr lIns="91440" rIns="91440" rtlCol="0" anchor="ctr"/>
          <a:lstStyle/>
          <a:p>
            <a:r>
              <a:rPr lang="en-US" sz="2040" b="1" dirty="0">
                <a:solidFill>
                  <a:srgbClr val="FF0000"/>
                </a:solidFill>
                <a:latin typeface="Arial" panose="020B0604020202020204" pitchFamily="34" charset="0"/>
                <a:cs typeface="Arial" panose="020B0604020202020204" pitchFamily="34" charset="0"/>
              </a:rPr>
              <a:t>Attention:</a:t>
            </a:r>
            <a:r>
              <a:rPr lang="en-US" sz="2040" dirty="0">
                <a:solidFill>
                  <a:schemeClr val="tx1"/>
                </a:solidFill>
                <a:latin typeface="Arial" panose="020B0604020202020204" pitchFamily="34" charset="0"/>
                <a:cs typeface="Arial" panose="020B0604020202020204" pitchFamily="34" charset="0"/>
              </a:rPr>
              <a:t> Using bold fonts and headlines to grab the reader’s attention.</a:t>
            </a:r>
          </a:p>
          <a:p>
            <a:r>
              <a:rPr lang="en-US" sz="2040" b="1" dirty="0">
                <a:solidFill>
                  <a:srgbClr val="FF0000"/>
                </a:solidFill>
                <a:latin typeface="Arial" panose="020B0604020202020204" pitchFamily="34" charset="0"/>
                <a:cs typeface="Arial" panose="020B0604020202020204" pitchFamily="34" charset="0"/>
              </a:rPr>
              <a:t>Interest: </a:t>
            </a:r>
            <a:r>
              <a:rPr lang="en-US" sz="2040" dirty="0">
                <a:solidFill>
                  <a:schemeClr val="tx1"/>
                </a:solidFill>
                <a:latin typeface="Arial" panose="020B0604020202020204" pitchFamily="34" charset="0"/>
                <a:cs typeface="Arial" panose="020B0604020202020204" pitchFamily="34" charset="0"/>
              </a:rPr>
              <a:t>Using photographs and illustrations to create interest in the product. Clear pricing information.</a:t>
            </a:r>
          </a:p>
          <a:p>
            <a:r>
              <a:rPr lang="en-US" sz="2040" b="1" dirty="0">
                <a:solidFill>
                  <a:srgbClr val="FF0000"/>
                </a:solidFill>
                <a:latin typeface="Arial" panose="020B0604020202020204" pitchFamily="34" charset="0"/>
                <a:cs typeface="Arial" panose="020B0604020202020204" pitchFamily="34" charset="0"/>
              </a:rPr>
              <a:t>Desire</a:t>
            </a:r>
            <a:r>
              <a:rPr lang="en-US" sz="2040" dirty="0">
                <a:solidFill>
                  <a:schemeClr val="tx1"/>
                </a:solidFill>
                <a:latin typeface="Arial" panose="020B0604020202020204" pitchFamily="34" charset="0"/>
                <a:cs typeface="Arial" panose="020B0604020202020204" pitchFamily="34" charset="0"/>
              </a:rPr>
              <a:t>: Using emotive language such as ‘beautiful’, ‘amazing’ etc. to make customers want to be there.</a:t>
            </a:r>
          </a:p>
          <a:p>
            <a:r>
              <a:rPr lang="en-US" sz="2040" b="1" dirty="0">
                <a:solidFill>
                  <a:srgbClr val="FF0000"/>
                </a:solidFill>
                <a:latin typeface="Arial" panose="020B0604020202020204" pitchFamily="34" charset="0"/>
                <a:cs typeface="Arial" panose="020B0604020202020204" pitchFamily="34" charset="0"/>
              </a:rPr>
              <a:t>Action: </a:t>
            </a:r>
            <a:r>
              <a:rPr lang="en-US" sz="2040" dirty="0">
                <a:solidFill>
                  <a:schemeClr val="tx1"/>
                </a:solidFill>
                <a:latin typeface="Arial" panose="020B0604020202020204" pitchFamily="34" charset="0"/>
                <a:cs typeface="Arial" panose="020B0604020202020204" pitchFamily="34" charset="0"/>
              </a:rPr>
              <a:t>Providing contact details - telephone numbers, email addresses, website details so that the customer can take action to access the product</a:t>
            </a:r>
            <a:r>
              <a:rPr lang="en-US" sz="2040" dirty="0" smtClean="0">
                <a:solidFill>
                  <a:schemeClr val="tx1"/>
                </a:solidFill>
                <a:latin typeface="Arial" panose="020B0604020202020204" pitchFamily="34" charset="0"/>
                <a:cs typeface="Arial" panose="020B0604020202020204" pitchFamily="34" charset="0"/>
              </a:rPr>
              <a:t>.</a:t>
            </a:r>
            <a:endParaRPr lang="en-US" sz="204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6978452"/>
      </p:ext>
    </p:extLst>
  </p:cSld>
  <p:clrMapOvr>
    <a:masterClrMapping/>
  </p:clrMapOvr>
  <p:transition advClick="0"/>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600" dirty="0" smtClean="0"/>
              <a:t>5 </a:t>
            </a:r>
            <a:r>
              <a:rPr lang="en-US" sz="3600" dirty="0"/>
              <a:t>– Marketing and Promotion</a:t>
            </a:r>
            <a:endParaRPr lang="en-GB" sz="3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219</a:t>
            </a:r>
            <a:endParaRPr lang="en-GB" sz="1400" b="1" dirty="0">
              <a:latin typeface="Calibri" panose="020F0502020204030204" pitchFamily="34" charset="0"/>
            </a:endParaRPr>
          </a:p>
        </p:txBody>
      </p:sp>
      <p:sp>
        <p:nvSpPr>
          <p:cNvPr id="34" name="Rectangle 33"/>
          <p:cNvSpPr/>
          <p:nvPr/>
        </p:nvSpPr>
        <p:spPr>
          <a:xfrm>
            <a:off x="179511" y="1124744"/>
            <a:ext cx="8712969" cy="5447645"/>
          </a:xfrm>
          <a:prstGeom prst="rect">
            <a:avLst/>
          </a:prstGeom>
        </p:spPr>
        <p:txBody>
          <a:bodyPr wrap="square" lIns="45720" tIns="45720" rIns="91440" bIns="45720">
            <a:spAutoFit/>
          </a:bodyPr>
          <a:lstStyle/>
          <a:p>
            <a:pPr>
              <a:buClr>
                <a:srgbClr val="00B050"/>
              </a:buClr>
              <a:buSzPct val="80000"/>
              <a:tabLst>
                <a:tab pos="8572500" algn="r"/>
              </a:tabLst>
            </a:pPr>
            <a:r>
              <a:rPr lang="en-US" sz="1740" b="1" dirty="0" smtClean="0">
                <a:solidFill>
                  <a:srgbClr val="C00000"/>
                </a:solidFill>
              </a:rPr>
              <a:t>How </a:t>
            </a:r>
            <a:r>
              <a:rPr lang="en-US" sz="1740" b="1" dirty="0">
                <a:solidFill>
                  <a:srgbClr val="C00000"/>
                </a:solidFill>
              </a:rPr>
              <a:t>your knowledge and understanding of the unit 5 content is likely to be assessed</a:t>
            </a:r>
          </a:p>
          <a:p>
            <a:pPr>
              <a:buClr>
                <a:srgbClr val="00B050"/>
              </a:buClr>
              <a:buSzPct val="80000"/>
              <a:tabLst>
                <a:tab pos="8572500" algn="r"/>
              </a:tabLst>
            </a:pPr>
            <a:r>
              <a:rPr lang="en-US" sz="1740" b="1" dirty="0"/>
              <a:t>Question </a:t>
            </a:r>
            <a:r>
              <a:rPr lang="en-US" sz="1740" b="1" dirty="0" smtClean="0"/>
              <a:t>1</a:t>
            </a:r>
            <a:endParaRPr lang="en-US" sz="1740" b="1" dirty="0"/>
          </a:p>
          <a:p>
            <a:pPr marL="457200" indent="-457200">
              <a:buClr>
                <a:srgbClr val="00B050"/>
              </a:buClr>
              <a:buSzPct val="100000"/>
              <a:buFont typeface="+mj-lt"/>
              <a:buAutoNum type="alphaLcParenR"/>
              <a:tabLst>
                <a:tab pos="8572500" algn="r"/>
              </a:tabLst>
            </a:pPr>
            <a:r>
              <a:rPr lang="en-US" sz="1740" dirty="0" smtClean="0"/>
              <a:t>Define </a:t>
            </a:r>
            <a:r>
              <a:rPr lang="en-US" sz="1740" dirty="0"/>
              <a:t>the term brand loyalty. </a:t>
            </a:r>
            <a:r>
              <a:rPr lang="en-US" sz="1740" dirty="0" smtClean="0"/>
              <a:t>	(</a:t>
            </a:r>
            <a:r>
              <a:rPr lang="en-US" sz="1740" dirty="0"/>
              <a:t>1 mark)</a:t>
            </a:r>
          </a:p>
          <a:p>
            <a:pPr marL="457200" indent="-457200">
              <a:buClr>
                <a:srgbClr val="00B050"/>
              </a:buClr>
              <a:buSzPct val="100000"/>
              <a:buFont typeface="+mj-lt"/>
              <a:buAutoNum type="alphaLcParenR"/>
              <a:tabLst>
                <a:tab pos="8572500" algn="r"/>
              </a:tabLst>
            </a:pPr>
            <a:r>
              <a:rPr lang="en-US" sz="1740" dirty="0" smtClean="0"/>
              <a:t>Identify </a:t>
            </a:r>
            <a:r>
              <a:rPr lang="en-US" sz="1740" dirty="0"/>
              <a:t>and describe one method by which an </a:t>
            </a:r>
            <a:r>
              <a:rPr lang="en-US" sz="1740" dirty="0" smtClean="0"/>
              <a:t>airline influences </a:t>
            </a:r>
            <a:r>
              <a:rPr lang="en-US" sz="1740" dirty="0"/>
              <a:t>the brand loyalty of its existing customers. </a:t>
            </a:r>
            <a:r>
              <a:rPr lang="en-US" sz="1740" dirty="0" smtClean="0"/>
              <a:t>	(</a:t>
            </a:r>
            <a:r>
              <a:rPr lang="en-US" sz="1740" dirty="0"/>
              <a:t>4 marks)</a:t>
            </a:r>
          </a:p>
          <a:p>
            <a:pPr marL="457200" indent="-457200">
              <a:buClr>
                <a:srgbClr val="00B050"/>
              </a:buClr>
              <a:buSzPct val="100000"/>
              <a:buFont typeface="+mj-lt"/>
              <a:buAutoNum type="alphaLcParenR"/>
              <a:tabLst>
                <a:tab pos="8572500" algn="r"/>
              </a:tabLst>
            </a:pPr>
            <a:r>
              <a:rPr lang="en-US" sz="1740" dirty="0" smtClean="0"/>
              <a:t>Explain</a:t>
            </a:r>
            <a:r>
              <a:rPr lang="en-US" sz="1740" dirty="0"/>
              <a:t>, with examples from the travel industry, how </a:t>
            </a:r>
            <a:r>
              <a:rPr lang="en-US" sz="1740" dirty="0" smtClean="0"/>
              <a:t>customers are </a:t>
            </a:r>
            <a:r>
              <a:rPr lang="en-US" sz="1740" dirty="0"/>
              <a:t>persuaded to switch brands. </a:t>
            </a:r>
            <a:r>
              <a:rPr lang="en-US" sz="1740" dirty="0" smtClean="0"/>
              <a:t>	(</a:t>
            </a:r>
            <a:r>
              <a:rPr lang="en-US" sz="1740" dirty="0"/>
              <a:t>6 marks)</a:t>
            </a:r>
          </a:p>
          <a:p>
            <a:pPr>
              <a:buClr>
                <a:srgbClr val="00B050"/>
              </a:buClr>
              <a:buSzPct val="80000"/>
              <a:tabLst>
                <a:tab pos="8572500" algn="r"/>
              </a:tabLst>
            </a:pPr>
            <a:r>
              <a:rPr lang="en-US" sz="1740" b="1" dirty="0"/>
              <a:t>Question 2</a:t>
            </a:r>
          </a:p>
          <a:p>
            <a:pPr marL="457200" indent="-457200">
              <a:buClr>
                <a:srgbClr val="00B050"/>
              </a:buClr>
              <a:buSzPct val="100000"/>
              <a:buFont typeface="+mj-lt"/>
              <a:buAutoNum type="alphaLcParenR"/>
              <a:tabLst>
                <a:tab pos="8572500" algn="r"/>
              </a:tabLst>
            </a:pPr>
            <a:r>
              <a:rPr lang="en-US" sz="1740" dirty="0" smtClean="0"/>
              <a:t>Define </a:t>
            </a:r>
            <a:r>
              <a:rPr lang="en-US" sz="1740" dirty="0"/>
              <a:t>the term public relations. </a:t>
            </a:r>
            <a:r>
              <a:rPr lang="en-US" sz="1740" dirty="0" smtClean="0"/>
              <a:t>	(</a:t>
            </a:r>
            <a:r>
              <a:rPr lang="en-US" sz="1740" dirty="0"/>
              <a:t>1 mark)</a:t>
            </a:r>
          </a:p>
          <a:p>
            <a:pPr marL="457200" indent="-457200">
              <a:buClr>
                <a:srgbClr val="00B050"/>
              </a:buClr>
              <a:buSzPct val="100000"/>
              <a:buFont typeface="+mj-lt"/>
              <a:buAutoNum type="alphaLcParenR"/>
              <a:tabLst>
                <a:tab pos="8572500" algn="r"/>
              </a:tabLst>
            </a:pPr>
            <a:r>
              <a:rPr lang="en-US" sz="1740" dirty="0" smtClean="0"/>
              <a:t>Describe </a:t>
            </a:r>
            <a:r>
              <a:rPr lang="en-US" sz="1740" dirty="0"/>
              <a:t>two examples of how public relations may be used </a:t>
            </a:r>
            <a:r>
              <a:rPr lang="en-US" sz="1740" dirty="0" smtClean="0"/>
              <a:t>in the </a:t>
            </a:r>
            <a:r>
              <a:rPr lang="en-US" sz="1740" dirty="0"/>
              <a:t>travel and tourism industry. </a:t>
            </a:r>
            <a:r>
              <a:rPr lang="en-US" sz="1740" dirty="0" smtClean="0"/>
              <a:t>	(</a:t>
            </a:r>
            <a:r>
              <a:rPr lang="en-US" sz="1740" dirty="0"/>
              <a:t>4 marks)</a:t>
            </a:r>
          </a:p>
          <a:p>
            <a:pPr marL="457200" indent="-457200">
              <a:buClr>
                <a:srgbClr val="00B050"/>
              </a:buClr>
              <a:buSzPct val="100000"/>
              <a:buFont typeface="+mj-lt"/>
              <a:buAutoNum type="alphaLcParenR"/>
              <a:tabLst>
                <a:tab pos="8572500" algn="r"/>
              </a:tabLst>
            </a:pPr>
            <a:r>
              <a:rPr lang="en-US" sz="1740" dirty="0" smtClean="0"/>
              <a:t>Discuss </a:t>
            </a:r>
            <a:r>
              <a:rPr lang="en-US" sz="1740" dirty="0"/>
              <a:t>the advantages and disadvantages of the use of </a:t>
            </a:r>
            <a:r>
              <a:rPr lang="en-US" sz="1740" dirty="0" smtClean="0"/>
              <a:t>print and </a:t>
            </a:r>
            <a:r>
              <a:rPr lang="en-US" sz="1740" dirty="0"/>
              <a:t>electronic media as forms of promotional material for the business tourism industry. </a:t>
            </a:r>
            <a:r>
              <a:rPr lang="en-US" sz="1740" dirty="0" smtClean="0"/>
              <a:t>	(</a:t>
            </a:r>
            <a:r>
              <a:rPr lang="en-US" sz="1740" dirty="0"/>
              <a:t>9 marks)</a:t>
            </a:r>
          </a:p>
          <a:p>
            <a:pPr>
              <a:buClr>
                <a:srgbClr val="00B050"/>
              </a:buClr>
              <a:buSzPct val="80000"/>
              <a:tabLst>
                <a:tab pos="8572500" algn="r"/>
              </a:tabLst>
            </a:pPr>
            <a:r>
              <a:rPr lang="en-US" sz="1740" b="1" dirty="0"/>
              <a:t>Question 3</a:t>
            </a:r>
          </a:p>
          <a:p>
            <a:pPr marL="457200" indent="-457200">
              <a:buClr>
                <a:srgbClr val="00B050"/>
              </a:buClr>
              <a:buSzPct val="100000"/>
              <a:buFont typeface="+mj-lt"/>
              <a:buAutoNum type="alphaLcParenR"/>
              <a:tabLst>
                <a:tab pos="8572500" algn="r"/>
              </a:tabLst>
            </a:pPr>
            <a:r>
              <a:rPr lang="en-US" sz="1740" dirty="0" smtClean="0"/>
              <a:t>Explain </a:t>
            </a:r>
            <a:r>
              <a:rPr lang="en-US" sz="1740" dirty="0"/>
              <a:t>the difference between primary and </a:t>
            </a:r>
            <a:r>
              <a:rPr lang="en-US" sz="1740" dirty="0" smtClean="0"/>
              <a:t>secondary research</a:t>
            </a:r>
            <a:r>
              <a:rPr lang="en-US" sz="1740" dirty="0"/>
              <a:t>. </a:t>
            </a:r>
            <a:r>
              <a:rPr lang="en-US" sz="1740" dirty="0" smtClean="0"/>
              <a:t>	(</a:t>
            </a:r>
            <a:r>
              <a:rPr lang="en-US" sz="1740" dirty="0"/>
              <a:t>2 marks)</a:t>
            </a:r>
          </a:p>
          <a:p>
            <a:pPr marL="457200" indent="-457200">
              <a:buClr>
                <a:srgbClr val="00B050"/>
              </a:buClr>
              <a:buSzPct val="100000"/>
              <a:buFont typeface="+mj-lt"/>
              <a:buAutoNum type="alphaLcParenR"/>
              <a:tabLst>
                <a:tab pos="8572500" algn="r"/>
              </a:tabLst>
            </a:pPr>
            <a:r>
              <a:rPr lang="en-US" sz="1740" dirty="0" smtClean="0"/>
              <a:t>Give </a:t>
            </a:r>
            <a:r>
              <a:rPr lang="en-US" sz="1740" dirty="0"/>
              <a:t>three reasons why it is important for tourism </a:t>
            </a:r>
            <a:r>
              <a:rPr lang="en-US" sz="1740" dirty="0" smtClean="0"/>
              <a:t>authorities such </a:t>
            </a:r>
            <a:r>
              <a:rPr lang="en-US" sz="1740" dirty="0"/>
              <a:t>as the Ministry of Tourism in X country to use SWOT analysis. </a:t>
            </a:r>
            <a:r>
              <a:rPr lang="en-US" sz="1740" dirty="0" smtClean="0"/>
              <a:t>	(</a:t>
            </a:r>
            <a:r>
              <a:rPr lang="en-US" sz="1740" dirty="0"/>
              <a:t>6 marks)</a:t>
            </a:r>
          </a:p>
          <a:p>
            <a:pPr marL="457200" indent="-457200">
              <a:buClr>
                <a:srgbClr val="00B050"/>
              </a:buClr>
              <a:buSzPct val="100000"/>
              <a:buFont typeface="+mj-lt"/>
              <a:buAutoNum type="alphaLcParenR"/>
              <a:tabLst>
                <a:tab pos="8572500" algn="r"/>
              </a:tabLst>
            </a:pPr>
            <a:r>
              <a:rPr lang="en-US" sz="1740" dirty="0" smtClean="0"/>
              <a:t>Discuss </a:t>
            </a:r>
            <a:r>
              <a:rPr lang="en-US" sz="1740" dirty="0"/>
              <a:t>how the Ministry of Tourism might use the </a:t>
            </a:r>
            <a:r>
              <a:rPr lang="en-US" sz="1740" dirty="0" smtClean="0"/>
              <a:t>marketing mix </a:t>
            </a:r>
            <a:r>
              <a:rPr lang="en-US" sz="1740" dirty="0"/>
              <a:t>to </a:t>
            </a:r>
            <a:r>
              <a:rPr lang="en-US" sz="1740" dirty="0" err="1"/>
              <a:t>maximise</a:t>
            </a:r>
            <a:r>
              <a:rPr lang="en-US" sz="1740" dirty="0"/>
              <a:t> tourism spending. </a:t>
            </a:r>
            <a:r>
              <a:rPr lang="en-US" sz="1740" dirty="0" smtClean="0"/>
              <a:t>	(</a:t>
            </a:r>
            <a:r>
              <a:rPr lang="en-US" sz="1740" dirty="0"/>
              <a:t>9 </a:t>
            </a:r>
            <a:r>
              <a:rPr lang="en-US" sz="1740" dirty="0" smtClean="0"/>
              <a:t>marks)</a:t>
            </a:r>
            <a:endParaRPr lang="en-US" sz="1740" dirty="0"/>
          </a:p>
        </p:txBody>
      </p:sp>
      <p:sp>
        <p:nvSpPr>
          <p:cNvPr id="2" name="TextBox 1">
            <a:hlinkClick r:id="rId4" action="ppaction://hlinkfile"/>
          </p:cNvPr>
          <p:cNvSpPr txBox="1"/>
          <p:nvPr/>
        </p:nvSpPr>
        <p:spPr>
          <a:xfrm>
            <a:off x="8316416" y="1124744"/>
            <a:ext cx="607859" cy="923330"/>
          </a:xfrm>
          <a:prstGeom prst="rect">
            <a:avLst/>
          </a:prstGeom>
          <a:noFill/>
        </p:spPr>
        <p:txBody>
          <a:bodyPr wrap="none" rtlCol="0">
            <a:spAutoFit/>
          </a:bodyPr>
          <a:lstStyle/>
          <a:p>
            <a:r>
              <a:rPr lang="en-US" sz="5400" b="1" dirty="0" smtClean="0">
                <a:solidFill>
                  <a:srgbClr val="FF0000"/>
                </a:solidFill>
              </a:rPr>
              <a:t>?</a:t>
            </a:r>
            <a:endParaRPr lang="en-US" sz="2000" b="1" dirty="0">
              <a:solidFill>
                <a:srgbClr val="FF0000"/>
              </a:solidFill>
            </a:endParaRPr>
          </a:p>
        </p:txBody>
      </p:sp>
    </p:spTree>
    <p:extLst>
      <p:ext uri="{BB962C8B-B14F-4D97-AF65-F5344CB8AC3E}">
        <p14:creationId xmlns:p14="http://schemas.microsoft.com/office/powerpoint/2010/main" val="3030573586"/>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632311"/>
          </a:xfrm>
          <a:prstGeom prst="rect">
            <a:avLst/>
          </a:prstGeom>
        </p:spPr>
        <p:txBody>
          <a:bodyPr wrap="square">
            <a:spAutoFit/>
          </a:bodyPr>
          <a:lstStyle/>
          <a:p>
            <a:pPr>
              <a:buClr>
                <a:srgbClr val="0070C0"/>
              </a:buClr>
            </a:pPr>
            <a:r>
              <a:rPr lang="en-US" b="1" dirty="0"/>
              <a:t>5.4 ’Price’ as part of the marketing mix</a:t>
            </a:r>
            <a:endParaRPr lang="en-US" b="1" dirty="0" smtClean="0"/>
          </a:p>
          <a:p>
            <a:pPr marL="457200" indent="-457200">
              <a:buClr>
                <a:srgbClr val="0070C0"/>
              </a:buClr>
              <a:buFont typeface="+mj-lt"/>
              <a:buAutoNum type="alphaLcParenR"/>
            </a:pPr>
            <a:r>
              <a:rPr lang="en-US" dirty="0" smtClean="0"/>
              <a:t>Investigate </a:t>
            </a:r>
            <a:r>
              <a:rPr lang="en-US" dirty="0"/>
              <a:t>a range of common pricing policies used in the travel and tourism industry:</a:t>
            </a:r>
          </a:p>
          <a:p>
            <a:pPr marL="804863" indent="-347663">
              <a:buClr>
                <a:srgbClr val="0070C0"/>
              </a:buClr>
              <a:buFont typeface="Arial" panose="020B0604020202020204" pitchFamily="34" charset="0"/>
              <a:buChar char="•"/>
            </a:pPr>
            <a:r>
              <a:rPr lang="en-US" dirty="0"/>
              <a:t>market penetration</a:t>
            </a:r>
          </a:p>
          <a:p>
            <a:pPr marL="804863" indent="-347663">
              <a:buClr>
                <a:srgbClr val="0070C0"/>
              </a:buClr>
              <a:buFont typeface="Arial" panose="020B0604020202020204" pitchFamily="34" charset="0"/>
              <a:buChar char="•"/>
            </a:pPr>
            <a:r>
              <a:rPr lang="en-US" dirty="0" smtClean="0"/>
              <a:t>market </a:t>
            </a:r>
            <a:r>
              <a:rPr lang="en-US" dirty="0"/>
              <a:t>skimming</a:t>
            </a:r>
          </a:p>
          <a:p>
            <a:pPr marL="804863" indent="-347663">
              <a:buClr>
                <a:srgbClr val="0070C0"/>
              </a:buClr>
              <a:buFont typeface="Arial" panose="020B0604020202020204" pitchFamily="34" charset="0"/>
              <a:buChar char="•"/>
            </a:pPr>
            <a:r>
              <a:rPr lang="en-US" dirty="0" smtClean="0"/>
              <a:t>discount </a:t>
            </a:r>
            <a:r>
              <a:rPr lang="en-US" dirty="0"/>
              <a:t>pricing</a:t>
            </a:r>
          </a:p>
          <a:p>
            <a:pPr marL="804863" indent="-347663">
              <a:buClr>
                <a:srgbClr val="0070C0"/>
              </a:buClr>
              <a:buFont typeface="Arial" panose="020B0604020202020204" pitchFamily="34" charset="0"/>
              <a:buChar char="•"/>
            </a:pPr>
            <a:r>
              <a:rPr lang="en-US" dirty="0" smtClean="0"/>
              <a:t>variable </a:t>
            </a:r>
            <a:r>
              <a:rPr lang="en-US" dirty="0"/>
              <a:t>pricing</a:t>
            </a:r>
          </a:p>
          <a:p>
            <a:pPr marL="804863" indent="-347663">
              <a:buClr>
                <a:srgbClr val="0070C0"/>
              </a:buClr>
              <a:buFont typeface="Arial" panose="020B0604020202020204" pitchFamily="34" charset="0"/>
              <a:buChar char="•"/>
            </a:pPr>
            <a:r>
              <a:rPr lang="en-US" dirty="0" smtClean="0"/>
              <a:t>loss </a:t>
            </a:r>
            <a:r>
              <a:rPr lang="en-US" dirty="0"/>
              <a:t>leader pricing</a:t>
            </a:r>
          </a:p>
          <a:p>
            <a:pPr marL="804863" indent="-347663">
              <a:buClr>
                <a:srgbClr val="0070C0"/>
              </a:buClr>
              <a:buFont typeface="Arial" panose="020B0604020202020204" pitchFamily="34" charset="0"/>
              <a:buChar char="•"/>
            </a:pPr>
            <a:r>
              <a:rPr lang="en-US" dirty="0" smtClean="0"/>
              <a:t>promotional </a:t>
            </a:r>
            <a:r>
              <a:rPr lang="en-US" dirty="0"/>
              <a:t>pricing/special offers</a:t>
            </a:r>
          </a:p>
          <a:p>
            <a:pPr marL="1262063" lvl="1" indent="-347663">
              <a:buClr>
                <a:srgbClr val="0070C0"/>
              </a:buClr>
              <a:buFont typeface="Arial" panose="020B0604020202020204" pitchFamily="34" charset="0"/>
              <a:buChar char="•"/>
            </a:pPr>
            <a:r>
              <a:rPr lang="en-US" dirty="0" smtClean="0"/>
              <a:t>the </a:t>
            </a:r>
            <a:r>
              <a:rPr lang="en-US" dirty="0"/>
              <a:t>going rate/competitive pricing (price makers/price takers)</a:t>
            </a:r>
          </a:p>
          <a:p>
            <a:pPr marL="1262063" lvl="1" indent="-347663">
              <a:buClr>
                <a:srgbClr val="0070C0"/>
              </a:buClr>
              <a:buFont typeface="Arial" panose="020B0604020202020204" pitchFamily="34" charset="0"/>
              <a:buChar char="•"/>
            </a:pPr>
            <a:r>
              <a:rPr lang="en-US" dirty="0" smtClean="0"/>
              <a:t>prestige </a:t>
            </a:r>
            <a:r>
              <a:rPr lang="en-US" dirty="0"/>
              <a:t>pricing</a:t>
            </a:r>
          </a:p>
          <a:p>
            <a:pPr marL="1262063" lvl="1" indent="-347663">
              <a:buClr>
                <a:srgbClr val="0070C0"/>
              </a:buClr>
              <a:buFont typeface="Arial" panose="020B0604020202020204" pitchFamily="34" charset="0"/>
              <a:buChar char="•"/>
            </a:pPr>
            <a:r>
              <a:rPr lang="en-US" dirty="0" smtClean="0"/>
              <a:t>price </a:t>
            </a:r>
            <a:r>
              <a:rPr lang="en-US" dirty="0"/>
              <a:t>bundling</a:t>
            </a:r>
          </a:p>
          <a:p>
            <a:pPr marL="457200" indent="-457200">
              <a:buClr>
                <a:srgbClr val="0070C0"/>
              </a:buClr>
              <a:buFont typeface="+mj-lt"/>
              <a:buAutoNum type="alphaLcParenR" startAt="2"/>
            </a:pPr>
            <a:r>
              <a:rPr lang="en-US" dirty="0"/>
              <a:t>Identify and explain the factors that determine pricing policies:</a:t>
            </a:r>
          </a:p>
          <a:p>
            <a:pPr marL="804863" indent="-347663">
              <a:buClr>
                <a:srgbClr val="0070C0"/>
              </a:buClr>
              <a:buFont typeface="Arial" panose="020B0604020202020204" pitchFamily="34" charset="0"/>
              <a:buChar char="•"/>
            </a:pPr>
            <a:r>
              <a:rPr lang="en-US" dirty="0"/>
              <a:t>fixed and variable costs</a:t>
            </a:r>
          </a:p>
          <a:p>
            <a:pPr marL="804863" indent="-347663">
              <a:buClr>
                <a:srgbClr val="0070C0"/>
              </a:buClr>
              <a:buFont typeface="Arial" panose="020B0604020202020204" pitchFamily="34" charset="0"/>
              <a:buChar char="•"/>
            </a:pPr>
            <a:r>
              <a:rPr lang="en-US" dirty="0" smtClean="0"/>
              <a:t>profitability</a:t>
            </a:r>
            <a:endParaRPr lang="en-US" dirty="0"/>
          </a:p>
          <a:p>
            <a:pPr marL="804863" indent="-347663">
              <a:buClr>
                <a:srgbClr val="0070C0"/>
              </a:buClr>
              <a:buFont typeface="Arial" panose="020B0604020202020204" pitchFamily="34" charset="0"/>
              <a:buChar char="•"/>
            </a:pPr>
            <a:r>
              <a:rPr lang="en-US" dirty="0" smtClean="0"/>
              <a:t>subsidies</a:t>
            </a:r>
            <a:endParaRPr lang="en-US" dirty="0"/>
          </a:p>
          <a:p>
            <a:pPr marL="804863" indent="-347663">
              <a:buClr>
                <a:srgbClr val="0070C0"/>
              </a:buClr>
              <a:buFont typeface="Arial" panose="020B0604020202020204" pitchFamily="34" charset="0"/>
              <a:buChar char="•"/>
            </a:pPr>
            <a:r>
              <a:rPr lang="en-US" dirty="0" smtClean="0"/>
              <a:t>competitors</a:t>
            </a:r>
            <a:endParaRPr lang="en-US" dirty="0"/>
          </a:p>
          <a:p>
            <a:pPr marL="804863" indent="-347663">
              <a:buClr>
                <a:srgbClr val="0070C0"/>
              </a:buClr>
              <a:buFont typeface="Arial" panose="020B0604020202020204" pitchFamily="34" charset="0"/>
              <a:buChar char="•"/>
            </a:pPr>
            <a:r>
              <a:rPr lang="en-US" dirty="0" smtClean="0"/>
              <a:t>customers</a:t>
            </a:r>
            <a:r>
              <a:rPr lang="en-US" dirty="0"/>
              <a:t>’ expectations/likely number of customers</a:t>
            </a:r>
          </a:p>
          <a:p>
            <a:pPr marL="804863" indent="-347663">
              <a:buClr>
                <a:srgbClr val="0070C0"/>
              </a:buClr>
              <a:buFont typeface="Arial" panose="020B0604020202020204" pitchFamily="34" charset="0"/>
              <a:buChar char="•"/>
            </a:pPr>
            <a:r>
              <a:rPr lang="en-US" dirty="0" smtClean="0"/>
              <a:t>seasonality</a:t>
            </a:r>
            <a:endParaRPr lang="en-US" dirty="0"/>
          </a:p>
          <a:p>
            <a:pPr marL="804863" indent="-347663">
              <a:buClr>
                <a:srgbClr val="0070C0"/>
              </a:buClr>
              <a:buFont typeface="Arial" panose="020B0604020202020204" pitchFamily="34" charset="0"/>
              <a:buChar char="•"/>
            </a:pPr>
            <a:r>
              <a:rPr lang="en-US" dirty="0" smtClean="0"/>
              <a:t>economic </a:t>
            </a:r>
            <a:r>
              <a:rPr lang="en-US" dirty="0"/>
              <a:t>factors (exchange rates, taxes and other levies)</a:t>
            </a:r>
          </a:p>
        </p:txBody>
      </p:sp>
      <p:sp>
        <p:nvSpPr>
          <p:cNvPr id="6" name="Title 1"/>
          <p:cNvSpPr>
            <a:spLocks noGrp="1"/>
          </p:cNvSpPr>
          <p:nvPr>
            <p:ph type="title"/>
          </p:nvPr>
        </p:nvSpPr>
        <p:spPr>
          <a:xfrm>
            <a:off x="107504" y="44624"/>
            <a:ext cx="7560840" cy="625434"/>
          </a:xfrm>
        </p:spPr>
        <p:txBody>
          <a:bodyPr>
            <a:noAutofit/>
          </a:bodyPr>
          <a:lstStyle/>
          <a:p>
            <a:r>
              <a:rPr lang="en-US" sz="4000" dirty="0" smtClean="0"/>
              <a:t>5 – Marketing and Promotion</a:t>
            </a:r>
            <a:endParaRPr lang="en-GB" sz="4000" b="1" dirty="0" smtClean="0"/>
          </a:p>
        </p:txBody>
      </p:sp>
    </p:spTree>
    <p:extLst>
      <p:ext uri="{BB962C8B-B14F-4D97-AF65-F5344CB8AC3E}">
        <p14:creationId xmlns:p14="http://schemas.microsoft.com/office/powerpoint/2010/main" val="147432483"/>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586145"/>
          </a:xfrm>
          <a:prstGeom prst="rect">
            <a:avLst/>
          </a:prstGeom>
        </p:spPr>
        <p:txBody>
          <a:bodyPr wrap="square">
            <a:spAutoFit/>
          </a:bodyPr>
          <a:lstStyle/>
          <a:p>
            <a:pPr>
              <a:buClr>
                <a:srgbClr val="0070C0"/>
              </a:buClr>
            </a:pPr>
            <a:r>
              <a:rPr lang="en-US" sz="2100" b="1" dirty="0"/>
              <a:t>5.5 ‘Place’ as part of the marketing mix</a:t>
            </a:r>
            <a:endParaRPr lang="en-US" sz="2100" b="1" dirty="0" smtClean="0"/>
          </a:p>
          <a:p>
            <a:pPr marL="457200" indent="-457200">
              <a:buClr>
                <a:srgbClr val="0070C0"/>
              </a:buClr>
              <a:buFont typeface="+mj-lt"/>
              <a:buAutoNum type="alphaLcParenR"/>
            </a:pPr>
            <a:r>
              <a:rPr lang="en-US" sz="2100" dirty="0"/>
              <a:t>Investigate the factors that influence the selection of a location for travel and tourism facilities:</a:t>
            </a:r>
          </a:p>
          <a:p>
            <a:pPr marL="804863" indent="-347663">
              <a:buClr>
                <a:srgbClr val="0070C0"/>
              </a:buClr>
              <a:buFont typeface="Arial" panose="020B0604020202020204" pitchFamily="34" charset="0"/>
              <a:buChar char="•"/>
            </a:pPr>
            <a:r>
              <a:rPr lang="en-US" sz="2100" dirty="0"/>
              <a:t>costs</a:t>
            </a:r>
          </a:p>
          <a:p>
            <a:pPr marL="804863" indent="-347663">
              <a:buClr>
                <a:srgbClr val="0070C0"/>
              </a:buClr>
              <a:buFont typeface="Arial" panose="020B0604020202020204" pitchFamily="34" charset="0"/>
              <a:buChar char="•"/>
            </a:pPr>
            <a:r>
              <a:rPr lang="en-US" sz="2100" dirty="0" smtClean="0"/>
              <a:t>availability </a:t>
            </a:r>
            <a:r>
              <a:rPr lang="en-US" sz="2100" dirty="0"/>
              <a:t>of suitable premises/land</a:t>
            </a:r>
          </a:p>
          <a:p>
            <a:pPr marL="804863" indent="-347663">
              <a:buClr>
                <a:srgbClr val="0070C0"/>
              </a:buClr>
              <a:buFont typeface="Arial" panose="020B0604020202020204" pitchFamily="34" charset="0"/>
              <a:buChar char="•"/>
            </a:pPr>
            <a:r>
              <a:rPr lang="en-US" sz="2100" dirty="0" smtClean="0"/>
              <a:t>character </a:t>
            </a:r>
            <a:r>
              <a:rPr lang="en-US" sz="2100" dirty="0"/>
              <a:t>and features of area</a:t>
            </a:r>
          </a:p>
          <a:p>
            <a:pPr marL="804863" indent="-347663">
              <a:buClr>
                <a:srgbClr val="0070C0"/>
              </a:buClr>
              <a:buFont typeface="Arial" panose="020B0604020202020204" pitchFamily="34" charset="0"/>
              <a:buChar char="•"/>
            </a:pPr>
            <a:r>
              <a:rPr lang="en-US" sz="2100" dirty="0" smtClean="0"/>
              <a:t>local </a:t>
            </a:r>
            <a:r>
              <a:rPr lang="en-US" sz="2100" dirty="0"/>
              <a:t>and transient population</a:t>
            </a:r>
          </a:p>
          <a:p>
            <a:pPr marL="804863" indent="-347663">
              <a:buClr>
                <a:srgbClr val="0070C0"/>
              </a:buClr>
              <a:buFont typeface="Arial" panose="020B0604020202020204" pitchFamily="34" charset="0"/>
              <a:buChar char="•"/>
            </a:pPr>
            <a:r>
              <a:rPr lang="en-US" sz="2100" dirty="0" smtClean="0"/>
              <a:t>adjacent </a:t>
            </a:r>
            <a:r>
              <a:rPr lang="en-US" sz="2100" dirty="0"/>
              <a:t>facilities</a:t>
            </a:r>
          </a:p>
          <a:p>
            <a:pPr marL="804863" indent="-347663">
              <a:buClr>
                <a:srgbClr val="0070C0"/>
              </a:buClr>
              <a:buFont typeface="Arial" panose="020B0604020202020204" pitchFamily="34" charset="0"/>
              <a:buChar char="•"/>
            </a:pPr>
            <a:r>
              <a:rPr lang="en-US" sz="2100" dirty="0" smtClean="0"/>
              <a:t>access/transport </a:t>
            </a:r>
            <a:r>
              <a:rPr lang="en-US" sz="2100" dirty="0"/>
              <a:t>links</a:t>
            </a:r>
          </a:p>
          <a:p>
            <a:pPr marL="804863" indent="-347663">
              <a:buClr>
                <a:srgbClr val="0070C0"/>
              </a:buClr>
              <a:buFont typeface="Arial" panose="020B0604020202020204" pitchFamily="34" charset="0"/>
              <a:buChar char="•"/>
            </a:pPr>
            <a:r>
              <a:rPr lang="en-US" sz="2100" dirty="0" smtClean="0"/>
              <a:t>availability </a:t>
            </a:r>
            <a:r>
              <a:rPr lang="en-US" sz="2100" dirty="0"/>
              <a:t>of staff</a:t>
            </a:r>
          </a:p>
          <a:p>
            <a:pPr marL="457200" indent="-457200">
              <a:buClr>
                <a:srgbClr val="0070C0"/>
              </a:buClr>
              <a:buFont typeface="+mj-lt"/>
              <a:buAutoNum type="alphaLcParenR" startAt="2"/>
            </a:pPr>
            <a:r>
              <a:rPr lang="en-US" sz="2100" dirty="0"/>
              <a:t>Identify and explain the range of distribution channels for travel and tourism products </a:t>
            </a:r>
            <a:r>
              <a:rPr lang="en-US" sz="2100" dirty="0" smtClean="0"/>
              <a:t>and services</a:t>
            </a:r>
            <a:r>
              <a:rPr lang="en-US" sz="2100" dirty="0"/>
              <a:t>:</a:t>
            </a:r>
          </a:p>
          <a:p>
            <a:pPr marL="804863" indent="-347663">
              <a:buClr>
                <a:srgbClr val="0070C0"/>
              </a:buClr>
              <a:buFont typeface="Arial" panose="020B0604020202020204" pitchFamily="34" charset="0"/>
              <a:buChar char="•"/>
            </a:pPr>
            <a:r>
              <a:rPr lang="en-US" sz="2100" dirty="0"/>
              <a:t>direct selling</a:t>
            </a:r>
          </a:p>
          <a:p>
            <a:pPr marL="804863" indent="-347663">
              <a:buClr>
                <a:srgbClr val="0070C0"/>
              </a:buClr>
              <a:buFont typeface="Arial" panose="020B0604020202020204" pitchFamily="34" charset="0"/>
              <a:buChar char="•"/>
            </a:pPr>
            <a:r>
              <a:rPr lang="en-US" sz="2100" dirty="0" smtClean="0"/>
              <a:t>wholesalers</a:t>
            </a:r>
            <a:endParaRPr lang="en-US" sz="2100" dirty="0"/>
          </a:p>
          <a:p>
            <a:pPr marL="804863" indent="-347663">
              <a:buClr>
                <a:srgbClr val="0070C0"/>
              </a:buClr>
              <a:buFont typeface="Arial" panose="020B0604020202020204" pitchFamily="34" charset="0"/>
              <a:buChar char="•"/>
            </a:pPr>
            <a:r>
              <a:rPr lang="en-US" sz="2100" dirty="0" smtClean="0"/>
              <a:t>retailers</a:t>
            </a:r>
            <a:endParaRPr lang="en-US" sz="2100" dirty="0"/>
          </a:p>
          <a:p>
            <a:pPr marL="804863" indent="-347663">
              <a:buClr>
                <a:srgbClr val="0070C0"/>
              </a:buClr>
              <a:buFont typeface="Arial" panose="020B0604020202020204" pitchFamily="34" charset="0"/>
              <a:buChar char="•"/>
            </a:pPr>
            <a:r>
              <a:rPr lang="en-US" sz="2100" dirty="0" smtClean="0"/>
              <a:t>Internet</a:t>
            </a:r>
            <a:endParaRPr lang="en-US" sz="2100" dirty="0"/>
          </a:p>
          <a:p>
            <a:pPr marL="804863" indent="-347663">
              <a:buClr>
                <a:srgbClr val="0070C0"/>
              </a:buClr>
              <a:buFont typeface="Arial" panose="020B0604020202020204" pitchFamily="34" charset="0"/>
              <a:buChar char="•"/>
            </a:pPr>
            <a:r>
              <a:rPr lang="en-US" sz="2100" dirty="0" smtClean="0"/>
              <a:t>Global </a:t>
            </a:r>
            <a:r>
              <a:rPr lang="en-US" sz="2100" dirty="0"/>
              <a:t>Distribution Systems</a:t>
            </a:r>
          </a:p>
        </p:txBody>
      </p:sp>
      <p:sp>
        <p:nvSpPr>
          <p:cNvPr id="6" name="Title 1"/>
          <p:cNvSpPr>
            <a:spLocks noGrp="1"/>
          </p:cNvSpPr>
          <p:nvPr>
            <p:ph type="title"/>
          </p:nvPr>
        </p:nvSpPr>
        <p:spPr>
          <a:xfrm>
            <a:off x="107504" y="44624"/>
            <a:ext cx="7560840" cy="625434"/>
          </a:xfrm>
        </p:spPr>
        <p:txBody>
          <a:bodyPr>
            <a:noAutofit/>
          </a:bodyPr>
          <a:lstStyle/>
          <a:p>
            <a:r>
              <a:rPr lang="en-US" sz="4000" dirty="0" smtClean="0"/>
              <a:t>5 – Marketing and Promotion</a:t>
            </a:r>
            <a:endParaRPr lang="en-GB" sz="4000" b="1" dirty="0" smtClean="0"/>
          </a:p>
        </p:txBody>
      </p:sp>
    </p:spTree>
    <p:extLst>
      <p:ext uri="{BB962C8B-B14F-4D97-AF65-F5344CB8AC3E}">
        <p14:creationId xmlns:p14="http://schemas.microsoft.com/office/powerpoint/2010/main" val="204607995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509200"/>
          </a:xfrm>
          <a:prstGeom prst="rect">
            <a:avLst/>
          </a:prstGeom>
        </p:spPr>
        <p:txBody>
          <a:bodyPr wrap="square">
            <a:spAutoFit/>
          </a:bodyPr>
          <a:lstStyle/>
          <a:p>
            <a:pPr>
              <a:buClr>
                <a:srgbClr val="0070C0"/>
              </a:buClr>
            </a:pPr>
            <a:r>
              <a:rPr lang="en-US" sz="1600" b="1" dirty="0"/>
              <a:t>5.6 ‘Promotion’ as part of the marketing mix</a:t>
            </a:r>
            <a:endParaRPr lang="en-US" sz="1600" b="1" dirty="0" smtClean="0"/>
          </a:p>
          <a:p>
            <a:pPr marL="457200" indent="-457200">
              <a:buClr>
                <a:srgbClr val="0070C0"/>
              </a:buClr>
              <a:buFont typeface="+mj-lt"/>
              <a:buAutoNum type="alphaLcParenR"/>
            </a:pPr>
            <a:r>
              <a:rPr lang="en-US" sz="1600" dirty="0"/>
              <a:t>Explore the main methods of promotion used in the travel and tourism industry:</a:t>
            </a:r>
          </a:p>
          <a:p>
            <a:pPr marL="804863" indent="-347663">
              <a:buClr>
                <a:srgbClr val="0070C0"/>
              </a:buClr>
              <a:buFont typeface="Arial" panose="020B0604020202020204" pitchFamily="34" charset="0"/>
              <a:buChar char="•"/>
            </a:pPr>
            <a:r>
              <a:rPr lang="en-US" sz="1600" dirty="0"/>
              <a:t>advertising</a:t>
            </a:r>
          </a:p>
          <a:p>
            <a:pPr marL="804863" indent="-347663">
              <a:buClr>
                <a:srgbClr val="0070C0"/>
              </a:buClr>
              <a:buFont typeface="Arial" panose="020B0604020202020204" pitchFamily="34" charset="0"/>
              <a:buChar char="•"/>
            </a:pPr>
            <a:r>
              <a:rPr lang="en-US" sz="1600" dirty="0" smtClean="0"/>
              <a:t>publicity/print </a:t>
            </a:r>
            <a:r>
              <a:rPr lang="en-US" sz="1600" dirty="0"/>
              <a:t>material (brochures, leaflets, flyers)</a:t>
            </a:r>
          </a:p>
          <a:p>
            <a:pPr marL="804863" indent="-347663">
              <a:buClr>
                <a:srgbClr val="0070C0"/>
              </a:buClr>
              <a:buFont typeface="Arial" panose="020B0604020202020204" pitchFamily="34" charset="0"/>
              <a:buChar char="•"/>
            </a:pPr>
            <a:r>
              <a:rPr lang="en-US" sz="1600" dirty="0" smtClean="0"/>
              <a:t>point </a:t>
            </a:r>
            <a:r>
              <a:rPr lang="en-US" sz="1600" dirty="0"/>
              <a:t>of sale displays</a:t>
            </a:r>
          </a:p>
          <a:p>
            <a:pPr marL="804863" indent="-347663">
              <a:buClr>
                <a:srgbClr val="0070C0"/>
              </a:buClr>
              <a:buFont typeface="Arial" panose="020B0604020202020204" pitchFamily="34" charset="0"/>
              <a:buChar char="•"/>
            </a:pPr>
            <a:r>
              <a:rPr lang="en-US" sz="1600" dirty="0" smtClean="0"/>
              <a:t>public </a:t>
            </a:r>
            <a:r>
              <a:rPr lang="en-US" sz="1600" dirty="0"/>
              <a:t>relations (sponsorship, press release)</a:t>
            </a:r>
          </a:p>
          <a:p>
            <a:pPr marL="804863" indent="-347663">
              <a:buClr>
                <a:srgbClr val="0070C0"/>
              </a:buClr>
              <a:buFont typeface="Arial" panose="020B0604020202020204" pitchFamily="34" charset="0"/>
              <a:buChar char="•"/>
            </a:pPr>
            <a:r>
              <a:rPr lang="en-US" sz="1600" dirty="0" smtClean="0"/>
              <a:t>direct </a:t>
            </a:r>
            <a:r>
              <a:rPr lang="en-US" sz="1600" dirty="0"/>
              <a:t>marketing</a:t>
            </a:r>
          </a:p>
          <a:p>
            <a:pPr marL="804863" indent="-347663">
              <a:buClr>
                <a:srgbClr val="0070C0"/>
              </a:buClr>
              <a:buFont typeface="Arial" panose="020B0604020202020204" pitchFamily="34" charset="0"/>
              <a:buChar char="•"/>
            </a:pPr>
            <a:r>
              <a:rPr lang="en-US" sz="1600" dirty="0" smtClean="0"/>
              <a:t>sales </a:t>
            </a:r>
            <a:r>
              <a:rPr lang="en-US" sz="1600" dirty="0"/>
              <a:t>promotions (special offers, use of merchandising, mascots)</a:t>
            </a:r>
          </a:p>
          <a:p>
            <a:pPr marL="804863" indent="-347663">
              <a:buClr>
                <a:srgbClr val="0070C0"/>
              </a:buClr>
              <a:buFont typeface="Arial" panose="020B0604020202020204" pitchFamily="34" charset="0"/>
              <a:buChar char="•"/>
            </a:pPr>
            <a:r>
              <a:rPr lang="en-US" sz="1600" dirty="0" smtClean="0"/>
              <a:t>personal </a:t>
            </a:r>
            <a:r>
              <a:rPr lang="en-US" sz="1600" dirty="0"/>
              <a:t>selling</a:t>
            </a:r>
          </a:p>
          <a:p>
            <a:pPr marL="804863" indent="-347663">
              <a:buClr>
                <a:srgbClr val="0070C0"/>
              </a:buClr>
              <a:buFont typeface="Arial" panose="020B0604020202020204" pitchFamily="34" charset="0"/>
              <a:buChar char="•"/>
            </a:pPr>
            <a:r>
              <a:rPr lang="en-US" sz="1600" dirty="0" smtClean="0"/>
              <a:t>videos/DVDs</a:t>
            </a:r>
            <a:endParaRPr lang="en-US" sz="1600" dirty="0"/>
          </a:p>
          <a:p>
            <a:pPr marL="804863" indent="-347663">
              <a:buClr>
                <a:srgbClr val="0070C0"/>
              </a:buClr>
              <a:buFont typeface="Arial" panose="020B0604020202020204" pitchFamily="34" charset="0"/>
              <a:buChar char="•"/>
            </a:pPr>
            <a:r>
              <a:rPr lang="en-US" sz="1600" dirty="0" smtClean="0"/>
              <a:t>Internet </a:t>
            </a:r>
            <a:r>
              <a:rPr lang="en-US" sz="1600" dirty="0"/>
              <a:t>(websites, pop-ups, e-brochures)</a:t>
            </a:r>
          </a:p>
          <a:p>
            <a:pPr marL="804863" indent="-347663">
              <a:buClr>
                <a:srgbClr val="0070C0"/>
              </a:buClr>
              <a:buFont typeface="Arial" panose="020B0604020202020204" pitchFamily="34" charset="0"/>
              <a:buChar char="•"/>
            </a:pPr>
            <a:r>
              <a:rPr lang="en-US" sz="1600" dirty="0" smtClean="0"/>
              <a:t>electronic </a:t>
            </a:r>
            <a:r>
              <a:rPr lang="en-US" sz="1600" dirty="0"/>
              <a:t>media including the use of mobile technology and social networks (e.g. </a:t>
            </a:r>
            <a:r>
              <a:rPr lang="en-US" sz="1600" dirty="0" smtClean="0"/>
              <a:t>Facebook, Twitter</a:t>
            </a:r>
            <a:r>
              <a:rPr lang="en-US" sz="1600" dirty="0"/>
              <a:t>, LinkedIn)</a:t>
            </a:r>
          </a:p>
          <a:p>
            <a:pPr marL="804863" indent="-347663">
              <a:buClr>
                <a:srgbClr val="0070C0"/>
              </a:buClr>
              <a:buFont typeface="Arial" panose="020B0604020202020204" pitchFamily="34" charset="0"/>
              <a:buChar char="•"/>
            </a:pPr>
            <a:r>
              <a:rPr lang="en-US" sz="1600" dirty="0" smtClean="0"/>
              <a:t>trade </a:t>
            </a:r>
            <a:r>
              <a:rPr lang="en-US" sz="1600" dirty="0"/>
              <a:t>promotions (trade fairs, </a:t>
            </a:r>
            <a:r>
              <a:rPr lang="en-US" sz="1600" dirty="0" err="1"/>
              <a:t>familiarisation</a:t>
            </a:r>
            <a:r>
              <a:rPr lang="en-US" sz="1600" dirty="0"/>
              <a:t> trips, incentives)</a:t>
            </a:r>
          </a:p>
          <a:p>
            <a:pPr marL="457200" indent="-457200">
              <a:buClr>
                <a:srgbClr val="0070C0"/>
              </a:buClr>
              <a:buFont typeface="+mj-lt"/>
              <a:buAutoNum type="alphaLcParenR" startAt="2"/>
            </a:pPr>
            <a:r>
              <a:rPr lang="en-US" sz="1600" dirty="0"/>
              <a:t>Identify and explore the factors that are considered when producing effective </a:t>
            </a:r>
            <a:r>
              <a:rPr lang="en-US" sz="1600" dirty="0" smtClean="0"/>
              <a:t>promotional materials</a:t>
            </a:r>
            <a:r>
              <a:rPr lang="en-US" sz="1600" dirty="0"/>
              <a:t>:</a:t>
            </a:r>
          </a:p>
          <a:p>
            <a:pPr marL="804863" indent="-347663">
              <a:buClr>
                <a:srgbClr val="0070C0"/>
              </a:buClr>
              <a:buFont typeface="Arial" panose="020B0604020202020204" pitchFamily="34" charset="0"/>
              <a:buChar char="•"/>
            </a:pPr>
            <a:r>
              <a:rPr lang="en-US" sz="1600" dirty="0"/>
              <a:t>costs</a:t>
            </a:r>
          </a:p>
          <a:p>
            <a:pPr marL="804863" indent="-347663">
              <a:buClr>
                <a:srgbClr val="0070C0"/>
              </a:buClr>
              <a:buFont typeface="Arial" panose="020B0604020202020204" pitchFamily="34" charset="0"/>
              <a:buChar char="•"/>
            </a:pPr>
            <a:r>
              <a:rPr lang="en-US" sz="1600" dirty="0" smtClean="0"/>
              <a:t>stages </a:t>
            </a:r>
            <a:r>
              <a:rPr lang="en-US" sz="1600" dirty="0"/>
              <a:t>of the promotional campaign</a:t>
            </a:r>
          </a:p>
          <a:p>
            <a:pPr marL="804863" indent="-347663">
              <a:buClr>
                <a:srgbClr val="0070C0"/>
              </a:buClr>
              <a:buFont typeface="Arial" panose="020B0604020202020204" pitchFamily="34" charset="0"/>
              <a:buChar char="•"/>
            </a:pPr>
            <a:r>
              <a:rPr lang="en-US" sz="1600" dirty="0" smtClean="0"/>
              <a:t>target </a:t>
            </a:r>
            <a:r>
              <a:rPr lang="en-US" sz="1600" dirty="0"/>
              <a:t>market segments</a:t>
            </a:r>
          </a:p>
          <a:p>
            <a:pPr marL="804863" indent="-347663">
              <a:buClr>
                <a:srgbClr val="0070C0"/>
              </a:buClr>
              <a:buFont typeface="Arial" panose="020B0604020202020204" pitchFamily="34" charset="0"/>
              <a:buChar char="•"/>
            </a:pPr>
            <a:r>
              <a:rPr lang="en-US" sz="1600" dirty="0" smtClean="0"/>
              <a:t>timing</a:t>
            </a:r>
            <a:endParaRPr lang="en-US" sz="1600" dirty="0"/>
          </a:p>
          <a:p>
            <a:pPr marL="804863" indent="-347663">
              <a:buClr>
                <a:srgbClr val="0070C0"/>
              </a:buClr>
              <a:buFont typeface="Arial" panose="020B0604020202020204" pitchFamily="34" charset="0"/>
              <a:buChar char="•"/>
            </a:pPr>
            <a:r>
              <a:rPr lang="en-US" sz="1600" dirty="0" smtClean="0"/>
              <a:t>brand </a:t>
            </a:r>
            <a:r>
              <a:rPr lang="en-US" sz="1600" dirty="0"/>
              <a:t>image</a:t>
            </a:r>
          </a:p>
          <a:p>
            <a:pPr marL="804863" indent="-347663">
              <a:buClr>
                <a:srgbClr val="0070C0"/>
              </a:buClr>
              <a:buFont typeface="Arial" panose="020B0604020202020204" pitchFamily="34" charset="0"/>
              <a:buChar char="•"/>
            </a:pPr>
            <a:r>
              <a:rPr lang="en-US" sz="1600" dirty="0" smtClean="0"/>
              <a:t>AIDA </a:t>
            </a:r>
            <a:r>
              <a:rPr lang="en-US" sz="1600" dirty="0"/>
              <a:t>(attention, interest, desire, action) in designing effective promotional materials</a:t>
            </a:r>
          </a:p>
        </p:txBody>
      </p:sp>
      <p:sp>
        <p:nvSpPr>
          <p:cNvPr id="6" name="Title 1"/>
          <p:cNvSpPr>
            <a:spLocks noGrp="1"/>
          </p:cNvSpPr>
          <p:nvPr>
            <p:ph type="title"/>
          </p:nvPr>
        </p:nvSpPr>
        <p:spPr>
          <a:xfrm>
            <a:off x="107504" y="44624"/>
            <a:ext cx="7560840" cy="625434"/>
          </a:xfrm>
        </p:spPr>
        <p:txBody>
          <a:bodyPr>
            <a:noAutofit/>
          </a:bodyPr>
          <a:lstStyle/>
          <a:p>
            <a:r>
              <a:rPr lang="en-US" sz="4000" dirty="0" smtClean="0"/>
              <a:t>5 – Marketing and Promotion</a:t>
            </a:r>
            <a:endParaRPr lang="en-GB" sz="4000" b="1" dirty="0" smtClean="0"/>
          </a:p>
        </p:txBody>
      </p:sp>
    </p:spTree>
    <p:extLst>
      <p:ext uri="{BB962C8B-B14F-4D97-AF65-F5344CB8AC3E}">
        <p14:creationId xmlns:p14="http://schemas.microsoft.com/office/powerpoint/2010/main" val="2201303318"/>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5112568" cy="5481501"/>
          </a:xfrm>
          <a:prstGeom prst="rect">
            <a:avLst/>
          </a:prstGeom>
        </p:spPr>
        <p:txBody>
          <a:bodyPr wrap="square">
            <a:spAutoFit/>
          </a:bodyPr>
          <a:lstStyle/>
          <a:p>
            <a:pPr>
              <a:buClr>
                <a:srgbClr val="00B050"/>
              </a:buClr>
            </a:pPr>
            <a:r>
              <a:rPr lang="en-US" sz="2060" b="1" dirty="0" smtClean="0">
                <a:solidFill>
                  <a:srgbClr val="C00000"/>
                </a:solidFill>
              </a:rPr>
              <a:t>Introduction</a:t>
            </a:r>
          </a:p>
          <a:p>
            <a:pPr marL="347663" indent="-347663">
              <a:buClr>
                <a:srgbClr val="00B050"/>
              </a:buClr>
              <a:buSzPct val="80000"/>
              <a:buFont typeface="Arial" panose="020B0604020202020204" pitchFamily="34" charset="0"/>
              <a:buChar char="►"/>
            </a:pPr>
            <a:r>
              <a:rPr lang="en-US" sz="2060" dirty="0"/>
              <a:t>Travel and tourism providers operate within a highly competitive market and because of the vast number of organisations competing for business within the travel and tourism </a:t>
            </a:r>
            <a:r>
              <a:rPr lang="en-US" sz="2060" dirty="0" smtClean="0"/>
              <a:t>industry. </a:t>
            </a:r>
          </a:p>
          <a:p>
            <a:pPr marL="347663" indent="-347663">
              <a:buClr>
                <a:srgbClr val="00B050"/>
              </a:buClr>
              <a:buSzPct val="80000"/>
              <a:buFont typeface="Arial" panose="020B0604020202020204" pitchFamily="34" charset="0"/>
              <a:buChar char="►"/>
            </a:pPr>
            <a:r>
              <a:rPr lang="en-US" sz="2060" dirty="0" smtClean="0"/>
              <a:t>Organisations </a:t>
            </a:r>
            <a:r>
              <a:rPr lang="en-US" sz="2060" dirty="0"/>
              <a:t>must constantly find new ways to promote themselves and to raise awareness of the </a:t>
            </a:r>
            <a:r>
              <a:rPr lang="en-US" sz="2060" dirty="0" smtClean="0"/>
              <a:t>products and </a:t>
            </a:r>
            <a:r>
              <a:rPr lang="en-US" sz="2060" dirty="0"/>
              <a:t>services they offer in the eyes of their customers and potential customers. </a:t>
            </a:r>
            <a:endParaRPr lang="en-US" sz="2060" dirty="0" smtClean="0"/>
          </a:p>
          <a:p>
            <a:pPr marL="347663" indent="-347663">
              <a:buClr>
                <a:srgbClr val="00B050"/>
              </a:buClr>
              <a:buSzPct val="80000"/>
              <a:buFont typeface="Arial" panose="020B0604020202020204" pitchFamily="34" charset="0"/>
              <a:buChar char="►"/>
            </a:pPr>
            <a:r>
              <a:rPr lang="en-US" sz="2060" dirty="0" smtClean="0"/>
              <a:t>Therefore</a:t>
            </a:r>
            <a:r>
              <a:rPr lang="en-US" sz="2060" dirty="0"/>
              <a:t>, the processes of marketing and promotion play an important role for all organisations within the travel and tourism industry, whether they operate within the public sector, the private sector or the voluntary sector</a:t>
            </a:r>
            <a:r>
              <a:rPr lang="en-US" sz="2060" dirty="0" smtClean="0"/>
              <a:t>.</a:t>
            </a:r>
            <a:endParaRPr lang="en-US" sz="2060" dirty="0"/>
          </a:p>
        </p:txBody>
      </p:sp>
      <p:sp>
        <p:nvSpPr>
          <p:cNvPr id="6" name="Title 1"/>
          <p:cNvSpPr>
            <a:spLocks noGrp="1"/>
          </p:cNvSpPr>
          <p:nvPr>
            <p:ph type="title"/>
          </p:nvPr>
        </p:nvSpPr>
        <p:spPr>
          <a:xfrm>
            <a:off x="107504" y="44624"/>
            <a:ext cx="7560840" cy="625434"/>
          </a:xfrm>
        </p:spPr>
        <p:txBody>
          <a:bodyPr>
            <a:noAutofit/>
          </a:bodyPr>
          <a:lstStyle/>
          <a:p>
            <a:r>
              <a:rPr lang="en-US" sz="4000" dirty="0" smtClean="0"/>
              <a:t>5 – Marketing and Promotion</a:t>
            </a:r>
            <a:endParaRPr lang="en-GB" sz="4000" b="1" dirty="0" smtClean="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292080" y="1124743"/>
            <a:ext cx="3600400" cy="5554903"/>
          </a:xfrm>
          <a:prstGeom prst="rect">
            <a:avLst/>
          </a:prstGeom>
        </p:spPr>
      </p:pic>
      <p:sp>
        <p:nvSpPr>
          <p:cNvPr id="5" name="Round Same Side Corner Rectangle 4">
            <a:hlinkClick r:id="rId4"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179</a:t>
            </a:r>
            <a:endParaRPr lang="en-GB" sz="1400" b="1" dirty="0">
              <a:latin typeface="Calibri" panose="020F0502020204030204" pitchFamily="34" charset="0"/>
            </a:endParaRPr>
          </a:p>
        </p:txBody>
      </p:sp>
    </p:spTree>
    <p:extLst>
      <p:ext uri="{BB962C8B-B14F-4D97-AF65-F5344CB8AC3E}">
        <p14:creationId xmlns:p14="http://schemas.microsoft.com/office/powerpoint/2010/main" val="2163597345"/>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5112568" cy="5780044"/>
          </a:xfrm>
          <a:prstGeom prst="rect">
            <a:avLst/>
          </a:prstGeom>
        </p:spPr>
        <p:txBody>
          <a:bodyPr wrap="square">
            <a:spAutoFit/>
          </a:bodyPr>
          <a:lstStyle/>
          <a:p>
            <a:pPr marL="292100" indent="-292100">
              <a:buClr>
                <a:srgbClr val="00B050"/>
              </a:buClr>
            </a:pPr>
            <a:r>
              <a:rPr lang="en-US" sz="1750" b="1" dirty="0" smtClean="0">
                <a:solidFill>
                  <a:srgbClr val="C00000"/>
                </a:solidFill>
              </a:rPr>
              <a:t>Introduction</a:t>
            </a:r>
          </a:p>
          <a:p>
            <a:pPr marL="292100" indent="-292100">
              <a:buClr>
                <a:srgbClr val="00B050"/>
              </a:buClr>
              <a:buSzPct val="80000"/>
              <a:buFont typeface="Arial" panose="020B0604020202020204" pitchFamily="34" charset="0"/>
              <a:buChar char="►"/>
            </a:pPr>
            <a:r>
              <a:rPr lang="en-US" sz="1750" dirty="0" smtClean="0"/>
              <a:t>Within </a:t>
            </a:r>
            <a:r>
              <a:rPr lang="en-US" sz="1750" dirty="0"/>
              <a:t>this unit, we shall identify and explain why marketing and promotion are important to travel and tourism providers and we shall also explore the main marketing and promotion techniques used within the industry. </a:t>
            </a:r>
            <a:endParaRPr lang="en-US" sz="1750" dirty="0" smtClean="0"/>
          </a:p>
          <a:p>
            <a:pPr marL="292100" indent="-292100">
              <a:buClr>
                <a:srgbClr val="00B050"/>
              </a:buClr>
              <a:buSzPct val="80000"/>
              <a:buFont typeface="Arial" panose="020B0604020202020204" pitchFamily="34" charset="0"/>
              <a:buChar char="►"/>
            </a:pPr>
            <a:r>
              <a:rPr lang="en-US" sz="1750" dirty="0" smtClean="0"/>
              <a:t>You </a:t>
            </a:r>
            <a:r>
              <a:rPr lang="en-US" sz="1750" dirty="0"/>
              <a:t>will need to understand some of the key principles of marketing, including market segmentation and targeting, and the use of the marketing mix. </a:t>
            </a:r>
            <a:endParaRPr lang="en-US" sz="1750" dirty="0" smtClean="0"/>
          </a:p>
          <a:p>
            <a:pPr marL="292100" indent="-292100">
              <a:buClr>
                <a:srgbClr val="00B050"/>
              </a:buClr>
              <a:buSzPct val="80000"/>
              <a:buFont typeface="Arial" panose="020B0604020202020204" pitchFamily="34" charset="0"/>
              <a:buChar char="►"/>
            </a:pPr>
            <a:r>
              <a:rPr lang="en-US" sz="1750" dirty="0" smtClean="0"/>
              <a:t>You </a:t>
            </a:r>
            <a:r>
              <a:rPr lang="en-US" sz="1750" dirty="0"/>
              <a:t>will get the opportunity to use some key marketing tools within an industry context, including SWOT and PEST analyses, the product lifecycle model, the creation of a brand image and the use of product portfolios.</a:t>
            </a:r>
          </a:p>
          <a:p>
            <a:pPr marL="292100" indent="-292100">
              <a:buClr>
                <a:srgbClr val="00B050"/>
              </a:buClr>
              <a:buSzPct val="80000"/>
              <a:buFont typeface="Arial" panose="020B0604020202020204" pitchFamily="34" charset="0"/>
              <a:buChar char="►"/>
            </a:pPr>
            <a:r>
              <a:rPr lang="en-US" sz="1750" dirty="0"/>
              <a:t>The external examination for this unit also uses a case study approach, so it is important that you develop the appropriate skills to allow you to demonstrate your understanding of these marketing concepts within an applied context.</a:t>
            </a:r>
          </a:p>
        </p:txBody>
      </p:sp>
      <p:sp>
        <p:nvSpPr>
          <p:cNvPr id="6" name="Title 1"/>
          <p:cNvSpPr>
            <a:spLocks noGrp="1"/>
          </p:cNvSpPr>
          <p:nvPr>
            <p:ph type="title"/>
          </p:nvPr>
        </p:nvSpPr>
        <p:spPr>
          <a:xfrm>
            <a:off x="107504" y="44624"/>
            <a:ext cx="7560840" cy="625434"/>
          </a:xfrm>
        </p:spPr>
        <p:txBody>
          <a:bodyPr>
            <a:noAutofit/>
          </a:bodyPr>
          <a:lstStyle/>
          <a:p>
            <a:r>
              <a:rPr lang="en-US" sz="4000" dirty="0" smtClean="0"/>
              <a:t>5 – Marketing and Promotion</a:t>
            </a:r>
            <a:endParaRPr lang="en-GB" sz="4000" b="1" dirty="0" smtClean="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292080" y="1124743"/>
            <a:ext cx="3600400" cy="5554903"/>
          </a:xfrm>
          <a:prstGeom prst="rect">
            <a:avLst/>
          </a:prstGeom>
        </p:spPr>
      </p:pic>
      <p:sp>
        <p:nvSpPr>
          <p:cNvPr id="5" name="Round Same Side Corner Rectangle 4">
            <a:hlinkClick r:id="rId4"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179</a:t>
            </a:r>
            <a:endParaRPr lang="en-GB" sz="1400" b="1" dirty="0">
              <a:latin typeface="Calibri" panose="020F0502020204030204" pitchFamily="34" charset="0"/>
            </a:endParaRPr>
          </a:p>
        </p:txBody>
      </p:sp>
    </p:spTree>
    <p:extLst>
      <p:ext uri="{BB962C8B-B14F-4D97-AF65-F5344CB8AC3E}">
        <p14:creationId xmlns:p14="http://schemas.microsoft.com/office/powerpoint/2010/main" val="1218904394"/>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4131900"/>
          </a:xfrm>
          <a:prstGeom prst="rect">
            <a:avLst/>
          </a:prstGeom>
        </p:spPr>
        <p:txBody>
          <a:bodyPr wrap="square">
            <a:spAutoFit/>
          </a:bodyPr>
          <a:lstStyle/>
          <a:p>
            <a:pPr>
              <a:buClr>
                <a:srgbClr val="00B050"/>
              </a:buClr>
              <a:buSzPct val="80000"/>
            </a:pPr>
            <a:r>
              <a:rPr lang="en-US" sz="1750" b="1" dirty="0" smtClean="0">
                <a:solidFill>
                  <a:srgbClr val="C00000"/>
                </a:solidFill>
              </a:rPr>
              <a:t>Role </a:t>
            </a:r>
            <a:r>
              <a:rPr lang="en-US" sz="1750" b="1" dirty="0">
                <a:solidFill>
                  <a:srgbClr val="C00000"/>
                </a:solidFill>
              </a:rPr>
              <a:t>and function of marketing and promotion</a:t>
            </a:r>
          </a:p>
          <a:p>
            <a:pPr marL="292100" indent="-292100">
              <a:buClr>
                <a:srgbClr val="00B050"/>
              </a:buClr>
              <a:buSzPct val="80000"/>
              <a:buFont typeface="Arial" panose="020B0604020202020204" pitchFamily="34" charset="0"/>
              <a:buChar char="►"/>
            </a:pPr>
            <a:r>
              <a:rPr lang="en-US" sz="1750" dirty="0"/>
              <a:t>In 1976, the Chartered Institute of Marketing defined marketing as:</a:t>
            </a:r>
          </a:p>
          <a:p>
            <a:pPr marL="749300" indent="55563">
              <a:buClr>
                <a:srgbClr val="00B050"/>
              </a:buClr>
              <a:buSzPct val="80000"/>
            </a:pPr>
            <a:r>
              <a:rPr lang="en-US" sz="1750" i="1" dirty="0"/>
              <a:t>the management process responsible for identifying, anticipating and satisfying customer requirements profitably.</a:t>
            </a:r>
          </a:p>
          <a:p>
            <a:pPr marL="292100" indent="-292100">
              <a:buClr>
                <a:srgbClr val="00B050"/>
              </a:buClr>
              <a:buSzPct val="80000"/>
              <a:buFont typeface="Arial" panose="020B0604020202020204" pitchFamily="34" charset="0"/>
              <a:buChar char="►"/>
            </a:pPr>
            <a:r>
              <a:rPr lang="en-US" sz="1750" dirty="0"/>
              <a:t>While this definition still holds true, with massive technological changes, the impacts of </a:t>
            </a:r>
            <a:r>
              <a:rPr lang="en-US" sz="1750" dirty="0" err="1"/>
              <a:t>globalisation</a:t>
            </a:r>
            <a:r>
              <a:rPr lang="en-US" sz="1750" dirty="0"/>
              <a:t>, and the spread of marketing techniques into new areas, such as the public sector, the process of marketing has undergone enormous changes over the last three decades.</a:t>
            </a:r>
          </a:p>
          <a:p>
            <a:pPr marL="292100" indent="-292100">
              <a:buClr>
                <a:srgbClr val="00B050"/>
              </a:buClr>
              <a:buSzPct val="80000"/>
              <a:buFont typeface="Arial" panose="020B0604020202020204" pitchFamily="34" charset="0"/>
              <a:buChar char="►"/>
            </a:pPr>
            <a:r>
              <a:rPr lang="en-US" sz="1750" dirty="0"/>
              <a:t>Customers now have far more control over relationships with travel and tourism providers and more choice over how to access the products and services. With increased choice comes greater demand for quality service. To reflect these changes, the Chartered Institute of Marketing’s Research and Information team produced a new definition of marketing in 2007, as follows:</a:t>
            </a:r>
          </a:p>
          <a:p>
            <a:pPr marL="749300">
              <a:buClr>
                <a:srgbClr val="00B050"/>
              </a:buClr>
              <a:buSzPct val="80000"/>
            </a:pPr>
            <a:r>
              <a:rPr lang="en-US" sz="1750" i="1" dirty="0"/>
              <a:t>Marketing is the strategic business function that creates value by stimulating, facilitating and fulfilling customer demand</a:t>
            </a:r>
            <a:r>
              <a:rPr lang="en-US" sz="1750" i="1" dirty="0" smtClean="0"/>
              <a:t>.</a:t>
            </a:r>
            <a:endParaRPr lang="en-US" sz="1750" i="1" dirty="0"/>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180</a:t>
            </a:r>
            <a:endParaRPr lang="en-GB" sz="1400" b="1" dirty="0">
              <a:latin typeface="Calibri" panose="020F0502020204030204" pitchFamily="34" charset="0"/>
            </a:endParaRPr>
          </a:p>
        </p:txBody>
      </p:sp>
      <p:pic>
        <p:nvPicPr>
          <p:cNvPr id="2050" name="Picture 2" descr="Image result for tourism  promo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 y="5246474"/>
            <a:ext cx="4525516" cy="146357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tourism  promot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932040" y="5240385"/>
            <a:ext cx="3987864" cy="14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0610319"/>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478423"/>
          </a:xfrm>
          <a:prstGeom prst="rect">
            <a:avLst/>
          </a:prstGeom>
        </p:spPr>
        <p:txBody>
          <a:bodyPr wrap="square">
            <a:spAutoFit/>
          </a:bodyPr>
          <a:lstStyle/>
          <a:p>
            <a:pPr>
              <a:buClr>
                <a:srgbClr val="00B050"/>
              </a:buClr>
              <a:buSzPct val="80000"/>
            </a:pPr>
            <a:r>
              <a:rPr lang="en-US" sz="1750" b="1" dirty="0" smtClean="0">
                <a:solidFill>
                  <a:srgbClr val="C00000"/>
                </a:solidFill>
              </a:rPr>
              <a:t>Role </a:t>
            </a:r>
            <a:r>
              <a:rPr lang="en-US" sz="1750" b="1" dirty="0">
                <a:solidFill>
                  <a:srgbClr val="C00000"/>
                </a:solidFill>
              </a:rPr>
              <a:t>and function of marketing and promotion</a:t>
            </a:r>
          </a:p>
          <a:p>
            <a:pPr marL="292100" indent="-292100">
              <a:buClr>
                <a:srgbClr val="00B050"/>
              </a:buClr>
              <a:buSzPct val="80000"/>
              <a:buFont typeface="Arial" panose="020B0604020202020204" pitchFamily="34" charset="0"/>
              <a:buChar char="►"/>
            </a:pPr>
            <a:r>
              <a:rPr lang="en-US" sz="1750" dirty="0" smtClean="0"/>
              <a:t>The </a:t>
            </a:r>
            <a:r>
              <a:rPr lang="en-US" sz="1750" dirty="0"/>
              <a:t>definition then goes on to explain how the process of marketing achieves these things:</a:t>
            </a:r>
          </a:p>
          <a:p>
            <a:pPr marL="695325">
              <a:buClr>
                <a:srgbClr val="00B050"/>
              </a:buClr>
              <a:buSzPct val="80000"/>
            </a:pPr>
            <a:r>
              <a:rPr lang="en-US" sz="1750" i="1" dirty="0"/>
              <a:t>It does this by building brands, nurturing innovation, developing relationships, creating good customer service and communicating benefits. With a customer-centric view, marketing brings positive returns on investment, satisfies shareholders </a:t>
            </a:r>
            <a:r>
              <a:rPr lang="en-US" sz="1750" i="1" dirty="0" smtClean="0"/>
              <a:t>and stakeholders </a:t>
            </a:r>
            <a:r>
              <a:rPr lang="en-US" sz="1750" i="1" dirty="0"/>
              <a:t>from business and the community, and contributes to positive </a:t>
            </a:r>
            <a:r>
              <a:rPr lang="en-US" sz="1750" i="1" dirty="0" err="1"/>
              <a:t>behavioural</a:t>
            </a:r>
            <a:r>
              <a:rPr lang="en-US" sz="1750" i="1" dirty="0"/>
              <a:t> change and a sustainable business future.</a:t>
            </a:r>
          </a:p>
          <a:p>
            <a:pPr marL="292100" indent="-292100">
              <a:buClr>
                <a:srgbClr val="00B050"/>
              </a:buClr>
              <a:buSzPct val="80000"/>
              <a:buFont typeface="Arial" panose="020B0604020202020204" pitchFamily="34" charset="0"/>
              <a:buChar char="►"/>
            </a:pPr>
            <a:r>
              <a:rPr lang="en-US" sz="1750" dirty="0"/>
              <a:t>The important thing to remember is that marketing should come from the thinking point of the customer, rather than being totally product-</a:t>
            </a:r>
            <a:r>
              <a:rPr lang="en-US" sz="1750" dirty="0" err="1"/>
              <a:t>centred</a:t>
            </a:r>
            <a:r>
              <a:rPr lang="en-US" sz="1750" dirty="0"/>
              <a:t>. It should no longer just be a case of putting together package holiday and then using ‘marketing’ to generate a demand for it. Instead, marketing should be used to influence customers’ behaviour by suggesting ways that customers can obtain the products they desire.</a:t>
            </a:r>
          </a:p>
          <a:p>
            <a:pPr marL="292100" indent="-292100">
              <a:buClr>
                <a:srgbClr val="00B050"/>
              </a:buClr>
              <a:buSzPct val="80000"/>
              <a:buFont typeface="Arial" panose="020B0604020202020204" pitchFamily="34" charset="0"/>
              <a:buChar char="►"/>
            </a:pPr>
            <a:r>
              <a:rPr lang="en-US" sz="1750" dirty="0" smtClean="0"/>
              <a:t>Promotion</a:t>
            </a:r>
            <a:r>
              <a:rPr lang="en-US" sz="1750" dirty="0"/>
              <a:t>, on the other hand, has been described as any form of communication or activity carried out specifically to call attention to the products and services of a particular organisation. It is important to consider the roles and functions of marketing and promotion together in achieving the aims and objectives of travel and tourism providers, i.e. in bringing customers’ attention to their products and services.</a:t>
            </a:r>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180</a:t>
            </a:r>
            <a:endParaRPr lang="en-GB" sz="1400" b="1" dirty="0">
              <a:latin typeface="Calibri" panose="020F0502020204030204" pitchFamily="34" charset="0"/>
            </a:endParaRPr>
          </a:p>
        </p:txBody>
      </p:sp>
    </p:spTree>
    <p:extLst>
      <p:ext uri="{BB962C8B-B14F-4D97-AF65-F5344CB8AC3E}">
        <p14:creationId xmlns:p14="http://schemas.microsoft.com/office/powerpoint/2010/main" val="2812086387"/>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382054" cy="739756"/>
          </a:xfrm>
        </p:spPr>
        <p:txBody>
          <a:bodyPr>
            <a:normAutofit fontScale="90000"/>
          </a:bodyPr>
          <a:lstStyle/>
          <a:p>
            <a:r>
              <a:rPr lang="en-GB" dirty="0" smtClean="0"/>
              <a:t>3 - </a:t>
            </a:r>
            <a:r>
              <a:rPr lang="en-GB" b="1" dirty="0" smtClean="0"/>
              <a:t>Learning Outcomes</a:t>
            </a:r>
          </a:p>
        </p:txBody>
      </p:sp>
      <p:sp>
        <p:nvSpPr>
          <p:cNvPr id="2" name="Rectangle 1"/>
          <p:cNvSpPr/>
          <p:nvPr/>
        </p:nvSpPr>
        <p:spPr>
          <a:xfrm>
            <a:off x="323528" y="1124744"/>
            <a:ext cx="8496944" cy="5170646"/>
          </a:xfrm>
          <a:prstGeom prst="rect">
            <a:avLst/>
          </a:prstGeom>
        </p:spPr>
        <p:txBody>
          <a:bodyPr wrap="square">
            <a:spAutoFit/>
          </a:bodyPr>
          <a:lstStyle/>
          <a:p>
            <a:pPr>
              <a:buClr>
                <a:srgbClr val="0070C0"/>
              </a:buClr>
            </a:pPr>
            <a:r>
              <a:rPr lang="en-US" sz="3000" b="1" dirty="0" smtClean="0">
                <a:latin typeface="Arial" panose="020B0604020202020204" pitchFamily="34" charset="0"/>
                <a:cs typeface="Arial" panose="020B0604020202020204" pitchFamily="34" charset="0"/>
              </a:rPr>
              <a:t>2.1 </a:t>
            </a:r>
            <a:r>
              <a:rPr lang="en-US" sz="3000" b="1" dirty="0">
                <a:latin typeface="Arial" panose="020B0604020202020204" pitchFamily="34" charset="0"/>
                <a:cs typeface="Arial" panose="020B0604020202020204" pitchFamily="34" charset="0"/>
              </a:rPr>
              <a:t>– LEARNING </a:t>
            </a:r>
            <a:r>
              <a:rPr lang="en-US" sz="3000" b="1" dirty="0" smtClean="0">
                <a:latin typeface="Arial" panose="020B0604020202020204" pitchFamily="34" charset="0"/>
                <a:cs typeface="Arial" panose="020B0604020202020204" pitchFamily="34" charset="0"/>
              </a:rPr>
              <a:t>OUTCOMES</a:t>
            </a:r>
            <a:endParaRPr lang="en-US" sz="3000" b="1"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ALL WILL </a:t>
            </a:r>
            <a:r>
              <a:rPr lang="en-US" sz="3000" dirty="0">
                <a:latin typeface="Arial" panose="020B0604020202020204" pitchFamily="34" charset="0"/>
                <a:cs typeface="Arial" panose="020B0604020202020204" pitchFamily="34" charset="0"/>
              </a:rPr>
              <a:t>– Have at least </a:t>
            </a:r>
            <a:r>
              <a:rPr lang="en-US" sz="3000" dirty="0" smtClean="0">
                <a:latin typeface="Arial" panose="020B0604020202020204" pitchFamily="34" charset="0"/>
                <a:cs typeface="Arial" panose="020B0604020202020204" pitchFamily="34" charset="0"/>
              </a:rPr>
              <a:t>a clear idea </a:t>
            </a:r>
            <a:r>
              <a:rPr lang="en-US" sz="3000" dirty="0">
                <a:latin typeface="Arial" panose="020B0604020202020204" pitchFamily="34" charset="0"/>
                <a:cs typeface="Arial" panose="020B0604020202020204" pitchFamily="34" charset="0"/>
              </a:rPr>
              <a:t>of </a:t>
            </a:r>
            <a:r>
              <a:rPr lang="en-US" sz="3000" dirty="0" smtClean="0">
                <a:latin typeface="Arial" panose="020B0604020202020204" pitchFamily="34" charset="0"/>
                <a:cs typeface="Arial" panose="020B0604020202020204" pitchFamily="34" charset="0"/>
              </a:rPr>
              <a:t>what is business staffing, is and why it is necessary.</a:t>
            </a:r>
            <a:endParaRPr lang="en-US" sz="3000"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MOST WILL</a:t>
            </a:r>
            <a:r>
              <a:rPr lang="en-US" sz="3000" dirty="0">
                <a:latin typeface="Arial" panose="020B0604020202020204" pitchFamily="34" charset="0"/>
                <a:cs typeface="Arial" panose="020B0604020202020204" pitchFamily="34" charset="0"/>
              </a:rPr>
              <a:t> – </a:t>
            </a:r>
            <a:r>
              <a:rPr lang="en-US" sz="3000" dirty="0" smtClean="0">
                <a:latin typeface="Arial" panose="020B0604020202020204" pitchFamily="34" charset="0"/>
                <a:cs typeface="Arial" panose="020B0604020202020204" pitchFamily="34" charset="0"/>
              </a:rPr>
              <a:t>Be able to recognise the characteristics of good staff and what to look for in employees.</a:t>
            </a:r>
            <a:endParaRPr lang="en-US" sz="3000"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SOME WILL</a:t>
            </a:r>
            <a:r>
              <a:rPr lang="en-US" sz="3000" dirty="0">
                <a:latin typeface="Arial" panose="020B0604020202020204" pitchFamily="34" charset="0"/>
                <a:cs typeface="Arial" panose="020B0604020202020204" pitchFamily="34" charset="0"/>
              </a:rPr>
              <a:t> – </a:t>
            </a:r>
            <a:r>
              <a:rPr lang="en-US" sz="3000" dirty="0" smtClean="0">
                <a:latin typeface="Arial" panose="020B0604020202020204" pitchFamily="34" charset="0"/>
                <a:cs typeface="Arial" panose="020B0604020202020204" pitchFamily="34" charset="0"/>
              </a:rPr>
              <a:t>Use this knowledge to discuss the benefits and disadvantages of staffing, how to get the most from staff and how to lead a team.</a:t>
            </a:r>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8104566"/>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3593291"/>
          </a:xfrm>
          <a:prstGeom prst="rect">
            <a:avLst/>
          </a:prstGeom>
        </p:spPr>
        <p:txBody>
          <a:bodyPr wrap="square">
            <a:spAutoFit/>
          </a:bodyPr>
          <a:lstStyle/>
          <a:p>
            <a:pPr>
              <a:buClr>
                <a:srgbClr val="00B050"/>
              </a:buClr>
              <a:buSzPct val="80000"/>
            </a:pPr>
            <a:r>
              <a:rPr lang="en-US" sz="1750" b="1" dirty="0" smtClean="0">
                <a:solidFill>
                  <a:srgbClr val="C00000"/>
                </a:solidFill>
              </a:rPr>
              <a:t>Identify </a:t>
            </a:r>
            <a:r>
              <a:rPr lang="en-US" sz="1750" b="1" dirty="0">
                <a:solidFill>
                  <a:srgbClr val="C00000"/>
                </a:solidFill>
              </a:rPr>
              <a:t>and explain why marketing and promotion are important to travel and tourism providers</a:t>
            </a:r>
          </a:p>
          <a:p>
            <a:pPr marL="292100" indent="-292100">
              <a:buClr>
                <a:srgbClr val="00B050"/>
              </a:buClr>
              <a:buSzPct val="80000"/>
              <a:buFont typeface="Arial" panose="020B0604020202020204" pitchFamily="34" charset="0"/>
              <a:buChar char="►"/>
            </a:pPr>
            <a:r>
              <a:rPr lang="en-US" sz="1750" dirty="0"/>
              <a:t>Marketing has four main functions within the travel and tourism industry.</a:t>
            </a:r>
          </a:p>
          <a:p>
            <a:pPr>
              <a:buClr>
                <a:srgbClr val="00B050"/>
              </a:buClr>
              <a:buSzPct val="80000"/>
            </a:pPr>
            <a:r>
              <a:rPr lang="en-US" sz="1750" b="1" dirty="0">
                <a:solidFill>
                  <a:srgbClr val="C00000"/>
                </a:solidFill>
              </a:rPr>
              <a:t>Increased sales/usage/profitability</a:t>
            </a:r>
          </a:p>
          <a:p>
            <a:pPr marL="292100" indent="-292100">
              <a:buClr>
                <a:srgbClr val="00B050"/>
              </a:buClr>
              <a:buSzPct val="80000"/>
              <a:buFont typeface="Arial" panose="020B0604020202020204" pitchFamily="34" charset="0"/>
              <a:buChar char="►"/>
            </a:pPr>
            <a:r>
              <a:rPr lang="en-US" sz="1750" dirty="0"/>
              <a:t>Marketing is important to increase the number of sales (in the private sector) with a view to increasing </a:t>
            </a:r>
            <a:r>
              <a:rPr lang="en-US" sz="1750" dirty="0" err="1"/>
              <a:t>organisational</a:t>
            </a:r>
            <a:r>
              <a:rPr lang="en-US" sz="1750" dirty="0"/>
              <a:t> profitability; or to increase the usage patterns of a facility (in the public sector) with a view to maintaining the operating efficiency of the facility.</a:t>
            </a:r>
          </a:p>
          <a:p>
            <a:pPr marL="292100" indent="-292100">
              <a:buClr>
                <a:srgbClr val="00B050"/>
              </a:buClr>
              <a:buSzPct val="80000"/>
              <a:buFont typeface="Arial" panose="020B0604020202020204" pitchFamily="34" charset="0"/>
              <a:buChar char="►"/>
            </a:pPr>
            <a:r>
              <a:rPr lang="en-US" sz="1750" dirty="0"/>
              <a:t>This means that organisations in either sector use marketing in order to increase the size of their customer base - i.e. to continue to attract previous customers as well as to try and appeal to new customers. In a profit-seeking organisation, the larger the customer base, the more likely the organisation will be in boosting the value and the volume of its sales</a:t>
            </a:r>
            <a:r>
              <a:rPr lang="en-US" sz="1750" dirty="0" smtClean="0"/>
              <a:t>.</a:t>
            </a:r>
            <a:endParaRPr lang="en-US" sz="1750" dirty="0"/>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181</a:t>
            </a:r>
            <a:endParaRPr lang="en-GB" sz="1400" b="1" dirty="0">
              <a:latin typeface="Calibri" panose="020F0502020204030204" pitchFamily="34" charset="0"/>
            </a:endParaRPr>
          </a:p>
        </p:txBody>
      </p:sp>
      <p:pic>
        <p:nvPicPr>
          <p:cNvPr id="3074" name="Picture 2" descr="Image result for amazing thailand always amazes you"/>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152" y="4413674"/>
            <a:ext cx="2949202" cy="221190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2" y="4581128"/>
            <a:ext cx="5757514" cy="1977464"/>
          </a:xfrm>
          <a:prstGeom prst="rect">
            <a:avLst/>
          </a:prstGeom>
        </p:spPr>
        <p:txBody>
          <a:bodyPr wrap="square">
            <a:spAutoFit/>
          </a:bodyPr>
          <a:lstStyle/>
          <a:p>
            <a:pPr marL="292100" indent="-292100">
              <a:buClr>
                <a:srgbClr val="00B050"/>
              </a:buClr>
              <a:buSzPct val="80000"/>
              <a:buFont typeface="Arial" panose="020B0604020202020204" pitchFamily="34" charset="0"/>
              <a:buChar char="►"/>
            </a:pPr>
            <a:r>
              <a:rPr lang="en-US" sz="1750" dirty="0"/>
              <a:t>The more sales it makes, the more likely it is to make a profit. In non-profit-seeking organisations, an increase in the number of users will assure the organisations continued operation for the future. </a:t>
            </a:r>
            <a:endParaRPr lang="en-US" sz="1750" dirty="0" smtClean="0"/>
          </a:p>
          <a:p>
            <a:pPr marL="292100" indent="-292100">
              <a:buClr>
                <a:srgbClr val="00B050"/>
              </a:buClr>
              <a:buSzPct val="80000"/>
              <a:buFont typeface="Arial" panose="020B0604020202020204" pitchFamily="34" charset="0"/>
              <a:buChar char="►"/>
            </a:pPr>
            <a:r>
              <a:rPr lang="en-US" sz="1750" dirty="0" smtClean="0"/>
              <a:t>Like </a:t>
            </a:r>
            <a:r>
              <a:rPr lang="en-US" sz="1750" dirty="0"/>
              <a:t>any other type of business, travel and tourism providers need to generate income, irrespective of whether they are privately or publicly funded.</a:t>
            </a:r>
          </a:p>
        </p:txBody>
      </p:sp>
    </p:spTree>
    <p:extLst>
      <p:ext uri="{BB962C8B-B14F-4D97-AF65-F5344CB8AC3E}">
        <p14:creationId xmlns:p14="http://schemas.microsoft.com/office/powerpoint/2010/main" val="4188262765"/>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5400600" cy="5632311"/>
          </a:xfrm>
          <a:prstGeom prst="rect">
            <a:avLst/>
          </a:prstGeom>
        </p:spPr>
        <p:txBody>
          <a:bodyPr wrap="square">
            <a:spAutoFit/>
          </a:bodyPr>
          <a:lstStyle/>
          <a:p>
            <a:pPr>
              <a:buClr>
                <a:srgbClr val="00B050"/>
              </a:buClr>
              <a:buSzPct val="80000"/>
            </a:pPr>
            <a:r>
              <a:rPr lang="en-US" sz="2400" b="1" dirty="0" smtClean="0">
                <a:solidFill>
                  <a:srgbClr val="C00000"/>
                </a:solidFill>
              </a:rPr>
              <a:t>Competitive </a:t>
            </a:r>
            <a:r>
              <a:rPr lang="en-US" sz="2400" b="1" dirty="0">
                <a:solidFill>
                  <a:srgbClr val="C00000"/>
                </a:solidFill>
              </a:rPr>
              <a:t>advantage</a:t>
            </a:r>
          </a:p>
          <a:p>
            <a:pPr marL="400050" indent="-400050">
              <a:buClr>
                <a:srgbClr val="00B050"/>
              </a:buClr>
              <a:buSzPct val="80000"/>
              <a:buFont typeface="Arial" panose="020B0604020202020204" pitchFamily="34" charset="0"/>
              <a:buChar char="►"/>
            </a:pPr>
            <a:r>
              <a:rPr lang="en-US" sz="2400" dirty="0"/>
              <a:t>We know that the travel and tourism industry is hugely competitive. There are many destinations with very similar attractions and many different providers (tour operators, hoteliers, airline companies) all offering a similar product or service. </a:t>
            </a:r>
            <a:endParaRPr lang="en-US" sz="2400" dirty="0" smtClean="0"/>
          </a:p>
          <a:p>
            <a:pPr marL="400050" indent="-400050">
              <a:buClr>
                <a:srgbClr val="00B050"/>
              </a:buClr>
              <a:buSzPct val="80000"/>
              <a:buFont typeface="Arial" panose="020B0604020202020204" pitchFamily="34" charset="0"/>
              <a:buChar char="►"/>
            </a:pPr>
            <a:r>
              <a:rPr lang="en-US" sz="2400" dirty="0" smtClean="0"/>
              <a:t>Marketing </a:t>
            </a:r>
            <a:r>
              <a:rPr lang="en-US" sz="2400" dirty="0"/>
              <a:t>plays an important role, therefore, in helping organisations or destinations to attract more customers than their rivals, in order to survive in this competitive business environment.</a:t>
            </a:r>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181</a:t>
            </a:r>
            <a:endParaRPr lang="en-GB" sz="1400" b="1" dirty="0">
              <a:latin typeface="Calibri" panose="020F0502020204030204" pitchFamily="34" charset="0"/>
            </a:endParaRPr>
          </a:p>
        </p:txBody>
      </p:sp>
      <p:pic>
        <p:nvPicPr>
          <p:cNvPr id="4098" name="Picture 2" descr="Image result for travel agents shelv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580111" y="1114574"/>
            <a:ext cx="3337993" cy="287570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travel agents window"/>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580111" y="4304304"/>
            <a:ext cx="3338887" cy="2293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590716"/>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5976664" cy="5586145"/>
          </a:xfrm>
          <a:prstGeom prst="rect">
            <a:avLst/>
          </a:prstGeom>
        </p:spPr>
        <p:txBody>
          <a:bodyPr wrap="square">
            <a:spAutoFit/>
          </a:bodyPr>
          <a:lstStyle/>
          <a:p>
            <a:pPr>
              <a:buClr>
                <a:srgbClr val="00B050"/>
              </a:buClr>
              <a:buSzPct val="80000"/>
            </a:pPr>
            <a:r>
              <a:rPr lang="en-US" sz="2100" b="1" dirty="0" smtClean="0">
                <a:solidFill>
                  <a:srgbClr val="C00000"/>
                </a:solidFill>
              </a:rPr>
              <a:t>Positive </a:t>
            </a:r>
            <a:r>
              <a:rPr lang="en-US" sz="2100" b="1" dirty="0" err="1">
                <a:solidFill>
                  <a:srgbClr val="C00000"/>
                </a:solidFill>
              </a:rPr>
              <a:t>organisational</a:t>
            </a:r>
            <a:r>
              <a:rPr lang="en-US" sz="2100" b="1" dirty="0">
                <a:solidFill>
                  <a:srgbClr val="C00000"/>
                </a:solidFill>
              </a:rPr>
              <a:t> and product image</a:t>
            </a:r>
          </a:p>
          <a:p>
            <a:pPr marL="400050" indent="-400050">
              <a:buClr>
                <a:srgbClr val="00B050"/>
              </a:buClr>
              <a:buSzPct val="80000"/>
              <a:buFont typeface="Arial" panose="020B0604020202020204" pitchFamily="34" charset="0"/>
              <a:buChar char="►"/>
            </a:pPr>
            <a:r>
              <a:rPr lang="en-US" sz="2100" dirty="0"/>
              <a:t>Customers like to use brands they are familiar with or which </a:t>
            </a:r>
            <a:r>
              <a:rPr lang="en-US" sz="2100" dirty="0" smtClean="0"/>
              <a:t>they perceive </a:t>
            </a:r>
            <a:r>
              <a:rPr lang="en-US" sz="2100" dirty="0"/>
              <a:t>offers the best quality and value for money. Thus, marketing </a:t>
            </a:r>
            <a:r>
              <a:rPr lang="en-US" sz="2100" dirty="0" smtClean="0"/>
              <a:t>is essential </a:t>
            </a:r>
            <a:r>
              <a:rPr lang="en-US" sz="2100" dirty="0"/>
              <a:t>in creating an association of a certain </a:t>
            </a:r>
            <a:r>
              <a:rPr lang="en-US" sz="2100" dirty="0" smtClean="0"/>
              <a:t>product </a:t>
            </a:r>
            <a:r>
              <a:rPr lang="en-US" sz="2100" dirty="0"/>
              <a:t>or service in the  essential in creating an association of a certain product or service in the customer’s mind. </a:t>
            </a:r>
            <a:endParaRPr lang="en-US" sz="2100" dirty="0" smtClean="0"/>
          </a:p>
          <a:p>
            <a:pPr marL="400050" indent="-400050">
              <a:buClr>
                <a:srgbClr val="00B050"/>
              </a:buClr>
              <a:buSzPct val="80000"/>
              <a:buFont typeface="Arial" panose="020B0604020202020204" pitchFamily="34" charset="0"/>
              <a:buChar char="►"/>
            </a:pPr>
            <a:r>
              <a:rPr lang="en-US" sz="2100" dirty="0" smtClean="0"/>
              <a:t>Those </a:t>
            </a:r>
            <a:r>
              <a:rPr lang="en-US" sz="2100" dirty="0"/>
              <a:t>organisations that can create a positive image for themselves through a range of marketing and promotional techniques are likely to be most successful. </a:t>
            </a:r>
            <a:endParaRPr lang="en-US" sz="2100" dirty="0" smtClean="0"/>
          </a:p>
          <a:p>
            <a:pPr marL="400050" indent="-400050">
              <a:buClr>
                <a:srgbClr val="00B050"/>
              </a:buClr>
              <a:buSzPct val="80000"/>
              <a:buFont typeface="Arial" panose="020B0604020202020204" pitchFamily="34" charset="0"/>
              <a:buChar char="►"/>
            </a:pPr>
            <a:r>
              <a:rPr lang="en-US" sz="2100" dirty="0" smtClean="0"/>
              <a:t>Similarly</a:t>
            </a:r>
            <a:r>
              <a:rPr lang="en-US" sz="2100" dirty="0"/>
              <a:t>, a product or service with a positive image will gain more customers than products and services which are less well perceived.</a:t>
            </a:r>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181</a:t>
            </a:r>
            <a:endParaRPr lang="en-GB" sz="1400" b="1" dirty="0">
              <a:latin typeface="Calibri" panose="020F0502020204030204" pitchFamily="34" charset="0"/>
            </a:endParaRPr>
          </a:p>
        </p:txBody>
      </p:sp>
      <p:pic>
        <p:nvPicPr>
          <p:cNvPr id="5122" name="Picture 2" descr="Image result for bosnia touris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124745"/>
            <a:ext cx="2771800" cy="155913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bosnia touris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156176" y="2780928"/>
            <a:ext cx="2771800" cy="1920092"/>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bosnia tourism"/>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56176" y="4765794"/>
            <a:ext cx="2761828" cy="19035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8634199"/>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47248" cy="2160591"/>
          </a:xfrm>
          <a:prstGeom prst="rect">
            <a:avLst/>
          </a:prstGeom>
        </p:spPr>
        <p:txBody>
          <a:bodyPr wrap="square">
            <a:spAutoFit/>
          </a:bodyPr>
          <a:lstStyle/>
          <a:p>
            <a:pPr>
              <a:buClr>
                <a:srgbClr val="00B050"/>
              </a:buClr>
              <a:buSzPct val="80000"/>
            </a:pPr>
            <a:r>
              <a:rPr lang="en-US" sz="1920" b="1" dirty="0" smtClean="0">
                <a:solidFill>
                  <a:srgbClr val="C00000"/>
                </a:solidFill>
              </a:rPr>
              <a:t>Customer </a:t>
            </a:r>
            <a:r>
              <a:rPr lang="en-US" sz="1920" b="1" dirty="0">
                <a:solidFill>
                  <a:srgbClr val="C00000"/>
                </a:solidFill>
              </a:rPr>
              <a:t>satisfaction</a:t>
            </a:r>
          </a:p>
          <a:p>
            <a:pPr marL="285750" indent="-285750">
              <a:buClr>
                <a:srgbClr val="00B050"/>
              </a:buClr>
              <a:buSzPct val="80000"/>
              <a:buFont typeface="Arial" panose="020B0604020202020204" pitchFamily="34" charset="0"/>
              <a:buChar char="►"/>
            </a:pPr>
            <a:r>
              <a:rPr lang="en-US" sz="1920" dirty="0"/>
              <a:t>A good way to achieve customer satisfaction is by offering products and services which meet the needs and wants of the customers. </a:t>
            </a:r>
            <a:endParaRPr lang="en-US" sz="1920" dirty="0" smtClean="0"/>
          </a:p>
          <a:p>
            <a:pPr marL="285750" indent="-285750">
              <a:buClr>
                <a:srgbClr val="00B050"/>
              </a:buClr>
              <a:buSzPct val="80000"/>
              <a:buFont typeface="Arial" panose="020B0604020202020204" pitchFamily="34" charset="0"/>
              <a:buChar char="►"/>
            </a:pPr>
            <a:r>
              <a:rPr lang="en-US" sz="1920" dirty="0" smtClean="0"/>
              <a:t>If </a:t>
            </a:r>
            <a:r>
              <a:rPr lang="en-US" sz="1920" dirty="0"/>
              <a:t>customers are satisfied by what they receive, they are more likely to return for repeat business purposes and are also more likely to tell their friends and family about their positive experiences. These may in turn become a customer of the organisation. </a:t>
            </a:r>
            <a:endParaRPr lang="en-US" sz="1920" dirty="0" smtClean="0"/>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182</a:t>
            </a:r>
            <a:endParaRPr lang="en-GB" sz="1400" b="1" dirty="0">
              <a:latin typeface="Calibri" panose="020F0502020204030204" pitchFamily="34" charset="0"/>
            </a:endParaRPr>
          </a:p>
        </p:txBody>
      </p:sp>
      <p:pic>
        <p:nvPicPr>
          <p:cNvPr id="6146" name="Picture 2" descr="Image result for travel customer satisfaction surve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220072" y="3282757"/>
            <a:ext cx="3706688" cy="338660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3192065"/>
            <a:ext cx="5184576" cy="3637919"/>
          </a:xfrm>
          <a:prstGeom prst="rect">
            <a:avLst/>
          </a:prstGeom>
        </p:spPr>
        <p:txBody>
          <a:bodyPr wrap="square">
            <a:spAutoFit/>
          </a:bodyPr>
          <a:lstStyle/>
          <a:p>
            <a:pPr marL="285750" indent="-285750">
              <a:buClr>
                <a:srgbClr val="00B050"/>
              </a:buClr>
              <a:buSzPct val="80000"/>
              <a:buFont typeface="Arial" panose="020B0604020202020204" pitchFamily="34" charset="0"/>
              <a:buChar char="►"/>
            </a:pPr>
            <a:r>
              <a:rPr lang="en-US" sz="1920" dirty="0"/>
              <a:t>Thus, marketing plays an important function in helping to create customer satisfaction, by allowing a customer to gauge whether the product will offer them exactly what they want or not.</a:t>
            </a:r>
          </a:p>
          <a:p>
            <a:pPr marL="285750" indent="-285750">
              <a:buClr>
                <a:srgbClr val="00B050"/>
              </a:buClr>
              <a:buSzPct val="80000"/>
              <a:buFont typeface="Arial" panose="020B0604020202020204" pitchFamily="34" charset="0"/>
              <a:buChar char="►"/>
            </a:pPr>
            <a:r>
              <a:rPr lang="en-US" sz="1920" dirty="0"/>
              <a:t>With current changes to the global economy, political instability and safety concerns, the travel industry has changed for both the consumer and for tourism professionals. Whether in good times or bad, tourism marketing is a vital part of this business - it convinces customers to travel.</a:t>
            </a:r>
          </a:p>
        </p:txBody>
      </p:sp>
    </p:spTree>
    <p:extLst>
      <p:ext uri="{BB962C8B-B14F-4D97-AF65-F5344CB8AC3E}">
        <p14:creationId xmlns:p14="http://schemas.microsoft.com/office/powerpoint/2010/main" val="1822684046"/>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182</a:t>
            </a:r>
            <a:endParaRPr lang="en-GB" sz="1400" b="1" dirty="0">
              <a:latin typeface="Calibri" panose="020F0502020204030204" pitchFamily="34" charset="0"/>
            </a:endParaRPr>
          </a:p>
        </p:txBody>
      </p:sp>
      <p:sp>
        <p:nvSpPr>
          <p:cNvPr id="8" name="Rounded Rectangle 7"/>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91440" rtlCol="0" anchor="ctr"/>
          <a:lstStyle/>
          <a:p>
            <a:r>
              <a:rPr lang="en-US" sz="1700" b="1" dirty="0" smtClean="0">
                <a:solidFill>
                  <a:srgbClr val="C00000"/>
                </a:solidFill>
                <a:latin typeface="Arial" panose="020B0604020202020204" pitchFamily="34" charset="0"/>
                <a:cs typeface="Arial" panose="020B0604020202020204" pitchFamily="34" charset="0"/>
              </a:rPr>
              <a:t>Example</a:t>
            </a:r>
            <a:endParaRPr lang="en-US" sz="1700"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Taiwan, with a population of approximately </a:t>
            </a:r>
            <a:r>
              <a:rPr lang="en-US" sz="1700" dirty="0" smtClean="0">
                <a:solidFill>
                  <a:schemeClr val="tx1"/>
                </a:solidFill>
                <a:latin typeface="Arial" panose="020B0604020202020204" pitchFamily="34" charset="0"/>
                <a:cs typeface="Arial" panose="020B0604020202020204" pitchFamily="34" charset="0"/>
              </a:rPr>
              <a:t>22m </a:t>
            </a:r>
            <a:r>
              <a:rPr lang="en-US" sz="1700" dirty="0">
                <a:solidFill>
                  <a:schemeClr val="tx1"/>
                </a:solidFill>
                <a:latin typeface="Arial" panose="020B0604020202020204" pitchFamily="34" charset="0"/>
                <a:cs typeface="Arial" panose="020B0604020202020204" pitchFamily="34" charset="0"/>
              </a:rPr>
              <a:t>people,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has </a:t>
            </a:r>
            <a:r>
              <a:rPr lang="en-US" sz="1700" dirty="0">
                <a:solidFill>
                  <a:schemeClr val="tx1"/>
                </a:solidFill>
                <a:latin typeface="Arial" panose="020B0604020202020204" pitchFamily="34" charset="0"/>
                <a:cs typeface="Arial" panose="020B0604020202020204" pitchFamily="34" charset="0"/>
              </a:rPr>
              <a:t>a booming outbound tourist market, with a consistent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growth </a:t>
            </a:r>
            <a:r>
              <a:rPr lang="en-US" sz="1700" dirty="0">
                <a:solidFill>
                  <a:schemeClr val="tx1"/>
                </a:solidFill>
                <a:latin typeface="Arial" panose="020B0604020202020204" pitchFamily="34" charset="0"/>
                <a:cs typeface="Arial" panose="020B0604020202020204" pitchFamily="34" charset="0"/>
              </a:rPr>
              <a:t>over the recent years. Approximately, one third of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the </a:t>
            </a:r>
            <a:r>
              <a:rPr lang="en-US" sz="1700" dirty="0">
                <a:solidFill>
                  <a:schemeClr val="tx1"/>
                </a:solidFill>
                <a:latin typeface="Arial" panose="020B0604020202020204" pitchFamily="34" charset="0"/>
                <a:cs typeface="Arial" panose="020B0604020202020204" pitchFamily="34" charset="0"/>
              </a:rPr>
              <a:t>Taiwanese population (around 7.3 million people)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travels </a:t>
            </a:r>
            <a:r>
              <a:rPr lang="en-US" sz="1700" dirty="0">
                <a:solidFill>
                  <a:schemeClr val="tx1"/>
                </a:solidFill>
                <a:latin typeface="Arial" panose="020B0604020202020204" pitchFamily="34" charset="0"/>
                <a:cs typeface="Arial" panose="020B0604020202020204" pitchFamily="34" charset="0"/>
              </a:rPr>
              <a:t>annually. </a:t>
            </a:r>
            <a:endParaRPr lang="en-US" sz="170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1700" dirty="0" smtClean="0">
                <a:solidFill>
                  <a:schemeClr val="tx1"/>
                </a:solidFill>
                <a:latin typeface="Arial" panose="020B0604020202020204" pitchFamily="34" charset="0"/>
                <a:cs typeface="Arial" panose="020B0604020202020204" pitchFamily="34" charset="0"/>
              </a:rPr>
              <a:t>Furthermore</a:t>
            </a:r>
            <a:r>
              <a:rPr lang="en-US" sz="1700" dirty="0">
                <a:solidFill>
                  <a:schemeClr val="tx1"/>
                </a:solidFill>
                <a:latin typeface="Arial" panose="020B0604020202020204" pitchFamily="34" charset="0"/>
                <a:cs typeface="Arial" panose="020B0604020202020204" pitchFamily="34" charset="0"/>
              </a:rPr>
              <a:t>, the disposable income of the Taiwanese </a:t>
            </a:r>
            <a:r>
              <a:rPr lang="en-US" sz="1700" dirty="0" smtClean="0">
                <a:solidFill>
                  <a:schemeClr val="tx1"/>
                </a:solidFill>
                <a:latin typeface="Arial" panose="020B0604020202020204" pitchFamily="34" charset="0"/>
                <a:cs typeface="Arial" panose="020B0604020202020204" pitchFamily="34" charset="0"/>
              </a:rPr>
              <a:t>people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is </a:t>
            </a:r>
            <a:r>
              <a:rPr lang="en-US" sz="1700" dirty="0">
                <a:solidFill>
                  <a:schemeClr val="tx1"/>
                </a:solidFill>
                <a:latin typeface="Arial" panose="020B0604020202020204" pitchFamily="34" charset="0"/>
                <a:cs typeface="Arial" panose="020B0604020202020204" pitchFamily="34" charset="0"/>
              </a:rPr>
              <a:t>also relatively high, as it is approximated that </a:t>
            </a:r>
            <a:r>
              <a:rPr lang="en-US" sz="1700" dirty="0" smtClean="0">
                <a:solidFill>
                  <a:schemeClr val="tx1"/>
                </a:solidFill>
                <a:latin typeface="Arial" panose="020B0604020202020204" pitchFamily="34" charset="0"/>
                <a:cs typeface="Arial" panose="020B0604020202020204" pitchFamily="34" charset="0"/>
              </a:rPr>
              <a:t>around </a:t>
            </a:r>
            <a:r>
              <a:rPr lang="en-US" sz="1700" dirty="0">
                <a:solidFill>
                  <a:schemeClr val="tx1"/>
                </a:solidFill>
                <a:latin typeface="Arial" panose="020B0604020202020204" pitchFamily="34" charset="0"/>
                <a:cs typeface="Arial" panose="020B0604020202020204" pitchFamily="34" charset="0"/>
              </a:rPr>
              <a:t>25%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of </a:t>
            </a:r>
            <a:r>
              <a:rPr lang="en-US" sz="1700" dirty="0">
                <a:solidFill>
                  <a:schemeClr val="tx1"/>
                </a:solidFill>
                <a:latin typeface="Arial" panose="020B0604020202020204" pitchFamily="34" charset="0"/>
                <a:cs typeface="Arial" panose="020B0604020202020204" pitchFamily="34" charset="0"/>
              </a:rPr>
              <a:t>their income is saved. This indicates a </a:t>
            </a:r>
            <a:r>
              <a:rPr lang="en-US" sz="1700" dirty="0" smtClean="0">
                <a:solidFill>
                  <a:schemeClr val="tx1"/>
                </a:solidFill>
                <a:latin typeface="Arial" panose="020B0604020202020204" pitchFamily="34" charset="0"/>
                <a:cs typeface="Arial" panose="020B0604020202020204" pitchFamily="34" charset="0"/>
              </a:rPr>
              <a:t>mobile </a:t>
            </a:r>
            <a:r>
              <a:rPr lang="en-US" sz="1700" dirty="0">
                <a:solidFill>
                  <a:schemeClr val="tx1"/>
                </a:solidFill>
                <a:latin typeface="Arial" panose="020B0604020202020204" pitchFamily="34" charset="0"/>
                <a:cs typeface="Arial" panose="020B0604020202020204" pitchFamily="34" charset="0"/>
              </a:rPr>
              <a:t>population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with </a:t>
            </a:r>
            <a:r>
              <a:rPr lang="en-US" sz="1700" dirty="0">
                <a:solidFill>
                  <a:schemeClr val="tx1"/>
                </a:solidFill>
                <a:latin typeface="Arial" panose="020B0604020202020204" pitchFamily="34" charset="0"/>
                <a:cs typeface="Arial" panose="020B0604020202020204" pitchFamily="34" charset="0"/>
              </a:rPr>
              <a:t>enough income to travel </a:t>
            </a:r>
            <a:r>
              <a:rPr lang="en-US" sz="1700" dirty="0" smtClean="0">
                <a:solidFill>
                  <a:schemeClr val="tx1"/>
                </a:solidFill>
                <a:latin typeface="Arial" panose="020B0604020202020204" pitchFamily="34" charset="0"/>
                <a:cs typeface="Arial" panose="020B0604020202020204" pitchFamily="34" charset="0"/>
              </a:rPr>
              <a:t>comfortably </a:t>
            </a:r>
            <a:r>
              <a:rPr lang="en-US" sz="1700" dirty="0">
                <a:solidFill>
                  <a:schemeClr val="tx1"/>
                </a:solidFill>
                <a:latin typeface="Arial" panose="020B0604020202020204" pitchFamily="34" charset="0"/>
                <a:cs typeface="Arial" panose="020B0604020202020204" pitchFamily="34" charset="0"/>
              </a:rPr>
              <a:t>offering a viable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outbound </a:t>
            </a:r>
            <a:r>
              <a:rPr lang="en-US" sz="1700" dirty="0">
                <a:solidFill>
                  <a:schemeClr val="tx1"/>
                </a:solidFill>
                <a:latin typeface="Arial" panose="020B0604020202020204" pitchFamily="34" charset="0"/>
                <a:cs typeface="Arial" panose="020B0604020202020204" pitchFamily="34" charset="0"/>
              </a:rPr>
              <a:t>tourist market. The </a:t>
            </a:r>
            <a:r>
              <a:rPr lang="en-US" sz="1700" dirty="0" smtClean="0">
                <a:solidFill>
                  <a:schemeClr val="tx1"/>
                </a:solidFill>
                <a:latin typeface="Arial" panose="020B0604020202020204" pitchFamily="34" charset="0"/>
                <a:cs typeface="Arial" panose="020B0604020202020204" pitchFamily="34" charset="0"/>
              </a:rPr>
              <a:t>Pacific </a:t>
            </a:r>
            <a:r>
              <a:rPr lang="en-US" sz="1700" dirty="0">
                <a:solidFill>
                  <a:schemeClr val="tx1"/>
                </a:solidFill>
                <a:latin typeface="Arial" panose="020B0604020202020204" pitchFamily="34" charset="0"/>
                <a:cs typeface="Arial" panose="020B0604020202020204" pitchFamily="34" charset="0"/>
              </a:rPr>
              <a:t>Islands have, to date,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not </a:t>
            </a:r>
            <a:r>
              <a:rPr lang="en-US" sz="1700" dirty="0">
                <a:solidFill>
                  <a:schemeClr val="tx1"/>
                </a:solidFill>
                <a:latin typeface="Arial" panose="020B0604020202020204" pitchFamily="34" charset="0"/>
                <a:cs typeface="Arial" panose="020B0604020202020204" pitchFamily="34" charset="0"/>
              </a:rPr>
              <a:t>actively sought to gain a </a:t>
            </a:r>
            <a:r>
              <a:rPr lang="en-US" sz="1700" dirty="0" smtClean="0">
                <a:solidFill>
                  <a:schemeClr val="tx1"/>
                </a:solidFill>
                <a:latin typeface="Arial" panose="020B0604020202020204" pitchFamily="34" charset="0"/>
                <a:cs typeface="Arial" panose="020B0604020202020204" pitchFamily="34" charset="0"/>
              </a:rPr>
              <a:t>share </a:t>
            </a:r>
            <a:r>
              <a:rPr lang="en-US" sz="1700" dirty="0">
                <a:solidFill>
                  <a:schemeClr val="tx1"/>
                </a:solidFill>
                <a:latin typeface="Arial" panose="020B0604020202020204" pitchFamily="34" charset="0"/>
                <a:cs typeface="Arial" panose="020B0604020202020204" pitchFamily="34" charset="0"/>
              </a:rPr>
              <a:t>of this market.</a:t>
            </a:r>
          </a:p>
          <a:p>
            <a:pPr marL="285750" indent="-285750">
              <a:buClr>
                <a:srgbClr val="C00000"/>
              </a:buClr>
              <a:buSzPct val="80000"/>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There is high competition for the Taiwanese tourist from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closer </a:t>
            </a:r>
            <a:r>
              <a:rPr lang="en-US" sz="1700" dirty="0">
                <a:solidFill>
                  <a:schemeClr val="tx1"/>
                </a:solidFill>
                <a:latin typeface="Arial" panose="020B0604020202020204" pitchFamily="34" charset="0"/>
                <a:cs typeface="Arial" panose="020B0604020202020204" pitchFamily="34" charset="0"/>
              </a:rPr>
              <a:t>and cheaper destinations offering similar products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to </a:t>
            </a:r>
            <a:r>
              <a:rPr lang="en-US" sz="1700" dirty="0">
                <a:solidFill>
                  <a:schemeClr val="tx1"/>
                </a:solidFill>
                <a:latin typeface="Arial" panose="020B0604020202020204" pitchFamily="34" charset="0"/>
                <a:cs typeface="Arial" panose="020B0604020202020204" pitchFamily="34" charset="0"/>
              </a:rPr>
              <a:t>that of the ‘surf, sea and sun’ offered by the Pacific. The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Pacific’s </a:t>
            </a:r>
            <a:r>
              <a:rPr lang="en-US" sz="1700" dirty="0">
                <a:solidFill>
                  <a:schemeClr val="tx1"/>
                </a:solidFill>
                <a:latin typeface="Arial" panose="020B0604020202020204" pitchFamily="34" charset="0"/>
                <a:cs typeface="Arial" panose="020B0604020202020204" pitchFamily="34" charset="0"/>
              </a:rPr>
              <a:t>main competitors include mainland China, Thailand, the Philippines, the Maldives, Hawaii, Palau, Guam and Singapore. </a:t>
            </a:r>
            <a:endParaRPr lang="en-US" sz="170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1700" dirty="0" smtClean="0">
                <a:solidFill>
                  <a:schemeClr val="tx1"/>
                </a:solidFill>
                <a:latin typeface="Arial" panose="020B0604020202020204" pitchFamily="34" charset="0"/>
                <a:cs typeface="Arial" panose="020B0604020202020204" pitchFamily="34" charset="0"/>
              </a:rPr>
              <a:t>Around </a:t>
            </a:r>
            <a:r>
              <a:rPr lang="en-US" sz="1700" dirty="0">
                <a:solidFill>
                  <a:schemeClr val="tx1"/>
                </a:solidFill>
                <a:latin typeface="Arial" panose="020B0604020202020204" pitchFamily="34" charset="0"/>
                <a:cs typeface="Arial" panose="020B0604020202020204" pitchFamily="34" charset="0"/>
              </a:rPr>
              <a:t>110— 120 flights a week fly from Taipei airport to overseas destinations. Competition for the outbound tourist from Taiwan is very keen, with many overseas tourism destinations competing head on for a share in the market.</a:t>
            </a:r>
          </a:p>
        </p:txBody>
      </p:sp>
      <p:pic>
        <p:nvPicPr>
          <p:cNvPr id="7170" name="Picture 2" descr="Image result for thailand sail surf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660232" y="1283473"/>
            <a:ext cx="2204112" cy="1840901"/>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thailand island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660232" y="3268412"/>
            <a:ext cx="2213984" cy="1888780"/>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2294234"/>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586145"/>
          </a:xfrm>
          <a:prstGeom prst="rect">
            <a:avLst/>
          </a:prstGeom>
        </p:spPr>
        <p:txBody>
          <a:bodyPr wrap="square">
            <a:spAutoFit/>
          </a:bodyPr>
          <a:lstStyle/>
          <a:p>
            <a:pPr>
              <a:buClr>
                <a:srgbClr val="00B050"/>
              </a:buClr>
              <a:buSzPct val="80000"/>
            </a:pPr>
            <a:r>
              <a:rPr lang="en-US" sz="2100" b="1" dirty="0" smtClean="0">
                <a:solidFill>
                  <a:srgbClr val="C00000"/>
                </a:solidFill>
              </a:rPr>
              <a:t>Describe </a:t>
            </a:r>
            <a:r>
              <a:rPr lang="en-US" sz="2100" b="1" dirty="0">
                <a:solidFill>
                  <a:srgbClr val="C00000"/>
                </a:solidFill>
              </a:rPr>
              <a:t>the main marketing and promotion techniques used in travel and tourism</a:t>
            </a:r>
          </a:p>
          <a:p>
            <a:pPr marL="400050" indent="-400050">
              <a:buClr>
                <a:srgbClr val="00B050"/>
              </a:buClr>
              <a:buSzPct val="80000"/>
              <a:buFont typeface="Arial" panose="020B0604020202020204" pitchFamily="34" charset="0"/>
              <a:buChar char="►"/>
            </a:pPr>
            <a:r>
              <a:rPr lang="en-US" sz="2100" dirty="0"/>
              <a:t>Marketing and promotion are complex processes which underpin tourism providers. Marketing allows businesses to identify their position in the market from which travel and tourism providers are able to set targets for future improvement and identify who their competitors are. </a:t>
            </a:r>
          </a:p>
          <a:p>
            <a:pPr marL="400050" indent="-400050">
              <a:buClr>
                <a:srgbClr val="00B050"/>
              </a:buClr>
              <a:buSzPct val="80000"/>
              <a:buFont typeface="Arial" panose="020B0604020202020204" pitchFamily="34" charset="0"/>
              <a:buChar char="►"/>
            </a:pPr>
            <a:r>
              <a:rPr lang="en-US" sz="2100" dirty="0"/>
              <a:t>Given both the customer focus of this industry and its dynamic nature, it is important that travel and tourism organisations understand the specific groups of customers at whom their products and services are being targeted.</a:t>
            </a:r>
          </a:p>
          <a:p>
            <a:pPr marL="400050" indent="-400050">
              <a:buClr>
                <a:srgbClr val="00B050"/>
              </a:buClr>
              <a:buSzPct val="80000"/>
              <a:buFont typeface="Arial" panose="020B0604020202020204" pitchFamily="34" charset="0"/>
              <a:buChar char="►"/>
            </a:pPr>
            <a:r>
              <a:rPr lang="en-US" sz="2100" dirty="0"/>
              <a:t>There are many ‘tools’ that help guide travel and tourism providers in their decision-making processes, but one of the main methods </a:t>
            </a:r>
            <a:r>
              <a:rPr lang="en-US" sz="2100" dirty="0" smtClean="0"/>
              <a:t>the </a:t>
            </a:r>
            <a:r>
              <a:rPr lang="en-US" sz="2100" dirty="0"/>
              <a:t>main business activities of many travel and </a:t>
            </a:r>
            <a:r>
              <a:rPr lang="en-US" sz="2100" dirty="0" smtClean="0"/>
              <a:t>used </a:t>
            </a:r>
            <a:r>
              <a:rPr lang="en-US" sz="2100" dirty="0"/>
              <a:t>to assess the current market position and the variations in demand for and supply of travel and tourism products and services is the tool of market research.</a:t>
            </a:r>
            <a:endParaRPr lang="en-US" sz="2100" dirty="0" smtClean="0"/>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183</a:t>
            </a:r>
            <a:endParaRPr lang="en-GB" sz="1400" b="1" dirty="0">
              <a:latin typeface="Calibri" panose="020F0502020204030204" pitchFamily="34" charset="0"/>
            </a:endParaRPr>
          </a:p>
        </p:txBody>
      </p:sp>
    </p:spTree>
    <p:extLst>
      <p:ext uri="{BB962C8B-B14F-4D97-AF65-F5344CB8AC3E}">
        <p14:creationId xmlns:p14="http://schemas.microsoft.com/office/powerpoint/2010/main" val="1138615912"/>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14573"/>
            <a:ext cx="8712969" cy="2246769"/>
          </a:xfrm>
          <a:prstGeom prst="rect">
            <a:avLst/>
          </a:prstGeom>
        </p:spPr>
        <p:txBody>
          <a:bodyPr wrap="square">
            <a:spAutoFit/>
          </a:bodyPr>
          <a:lstStyle/>
          <a:p>
            <a:pPr>
              <a:buClr>
                <a:srgbClr val="00B050"/>
              </a:buClr>
              <a:buSzPct val="80000"/>
            </a:pPr>
            <a:r>
              <a:rPr lang="en-US" sz="2000" b="1" dirty="0" smtClean="0">
                <a:solidFill>
                  <a:srgbClr val="C00000"/>
                </a:solidFill>
              </a:rPr>
              <a:t>Primary </a:t>
            </a:r>
            <a:r>
              <a:rPr lang="en-US" sz="2000" b="1" dirty="0">
                <a:solidFill>
                  <a:srgbClr val="C00000"/>
                </a:solidFill>
              </a:rPr>
              <a:t>marketing research techniques and secondary marketing research techniques</a:t>
            </a:r>
          </a:p>
          <a:p>
            <a:pPr marL="342900" indent="-342900">
              <a:buClr>
                <a:srgbClr val="00B050"/>
              </a:buClr>
              <a:buSzPct val="80000"/>
              <a:buFont typeface="Arial" panose="020B0604020202020204" pitchFamily="34" charset="0"/>
              <a:buChar char="►"/>
            </a:pPr>
            <a:r>
              <a:rPr lang="en-US" sz="2000" dirty="0"/>
              <a:t>We know that to achieve customer satisfaction, organisations must in some way meet the needs and wants of their customers. However, it is not always easy to identify exactly what these needs and wants are, especially for intangible products and services being offered by the travel and tourism industry. </a:t>
            </a:r>
            <a:endParaRPr lang="en-US" sz="2000" dirty="0" smtClean="0"/>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183</a:t>
            </a:r>
            <a:endParaRPr lang="en-GB" sz="1400" b="1" dirty="0">
              <a:latin typeface="Calibri" panose="020F0502020204030204" pitchFamily="34" charset="0"/>
            </a:endParaRPr>
          </a:p>
        </p:txBody>
      </p:sp>
      <p:pic>
        <p:nvPicPr>
          <p:cNvPr id="10242" name="Picture 2" descr="Image result for travel market research"/>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427984" y="3096938"/>
            <a:ext cx="4464498" cy="35886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1" y="3284984"/>
            <a:ext cx="4248473" cy="3477875"/>
          </a:xfrm>
          <a:prstGeom prst="rect">
            <a:avLst/>
          </a:prstGeom>
        </p:spPr>
        <p:txBody>
          <a:bodyPr wrap="square">
            <a:spAutoFit/>
          </a:bodyPr>
          <a:lstStyle/>
          <a:p>
            <a:pPr marL="342900" indent="-342900">
              <a:buClr>
                <a:srgbClr val="00B050"/>
              </a:buClr>
              <a:buSzPct val="80000"/>
              <a:buFont typeface="Arial" panose="020B0604020202020204" pitchFamily="34" charset="0"/>
              <a:buChar char="►"/>
            </a:pPr>
            <a:r>
              <a:rPr lang="en-US" sz="2000" dirty="0"/>
              <a:t>The most common method used by any business, to determine not only what the customers’ needs and wants are, but also to establish who the customers are, is to carry out market research.</a:t>
            </a:r>
          </a:p>
          <a:p>
            <a:pPr marL="342900" indent="-342900">
              <a:buClr>
                <a:srgbClr val="00B050"/>
              </a:buClr>
              <a:buSzPct val="80000"/>
              <a:buFont typeface="Arial" panose="020B0604020202020204" pitchFamily="34" charset="0"/>
              <a:buChar char="►"/>
            </a:pPr>
            <a:r>
              <a:rPr lang="en-US" sz="2000" dirty="0"/>
              <a:t> According to the Chartered Institute of Marketing’s new definition of marketing, organisations wish to ‘fulfil’ customers’ demands. </a:t>
            </a:r>
          </a:p>
        </p:txBody>
      </p:sp>
    </p:spTree>
    <p:extLst>
      <p:ext uri="{BB962C8B-B14F-4D97-AF65-F5344CB8AC3E}">
        <p14:creationId xmlns:p14="http://schemas.microsoft.com/office/powerpoint/2010/main" val="924215925"/>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2862322"/>
          </a:xfrm>
          <a:prstGeom prst="rect">
            <a:avLst/>
          </a:prstGeom>
        </p:spPr>
        <p:txBody>
          <a:bodyPr wrap="square">
            <a:spAutoFit/>
          </a:bodyPr>
          <a:lstStyle/>
          <a:p>
            <a:pPr>
              <a:buClr>
                <a:srgbClr val="00B050"/>
              </a:buClr>
              <a:buSzPct val="80000"/>
            </a:pPr>
            <a:r>
              <a:rPr lang="en-US" sz="2000" b="1" dirty="0" smtClean="0">
                <a:solidFill>
                  <a:srgbClr val="C00000"/>
                </a:solidFill>
              </a:rPr>
              <a:t>Primary </a:t>
            </a:r>
            <a:r>
              <a:rPr lang="en-US" sz="2000" b="1" dirty="0">
                <a:solidFill>
                  <a:srgbClr val="C00000"/>
                </a:solidFill>
              </a:rPr>
              <a:t>marketing research techniques and secondary marketing research techniques</a:t>
            </a:r>
          </a:p>
          <a:p>
            <a:pPr marL="400050" indent="-400050">
              <a:buClr>
                <a:srgbClr val="00B050"/>
              </a:buClr>
              <a:buSzPct val="80000"/>
              <a:buFont typeface="Arial" panose="020B0604020202020204" pitchFamily="34" charset="0"/>
              <a:buChar char="►"/>
            </a:pPr>
            <a:r>
              <a:rPr lang="en-US" sz="2000" dirty="0" smtClean="0"/>
              <a:t>Market </a:t>
            </a:r>
            <a:r>
              <a:rPr lang="en-US" sz="2000" dirty="0"/>
              <a:t>research enables an organisation to know exactly what these demands are likely to be and can result in travel and tourism providers putting together holiday products and services that exactly match these demands.</a:t>
            </a:r>
          </a:p>
          <a:p>
            <a:pPr marL="400050" indent="-400050">
              <a:buClr>
                <a:srgbClr val="00B050"/>
              </a:buClr>
              <a:buSzPct val="80000"/>
              <a:buFont typeface="Arial" panose="020B0604020202020204" pitchFamily="34" charset="0"/>
              <a:buChar char="►"/>
            </a:pPr>
            <a:r>
              <a:rPr lang="en-US" sz="2000" dirty="0"/>
              <a:t>According to the Market Research Society, market research is:</a:t>
            </a:r>
          </a:p>
          <a:p>
            <a:pPr marL="914400">
              <a:buClr>
                <a:srgbClr val="00B050"/>
              </a:buClr>
              <a:buSzPct val="80000"/>
            </a:pPr>
            <a:r>
              <a:rPr lang="en-US" sz="2000" i="1" dirty="0" smtClean="0"/>
              <a:t>the </a:t>
            </a:r>
            <a:r>
              <a:rPr lang="en-US" sz="2000" i="1" dirty="0"/>
              <a:t>planned process of collecting, recording, </a:t>
            </a:r>
            <a:r>
              <a:rPr lang="en-US" sz="2000" i="1" dirty="0" err="1"/>
              <a:t>analysing</a:t>
            </a:r>
            <a:r>
              <a:rPr lang="en-US" sz="2000" i="1" dirty="0"/>
              <a:t> and evaluating data about customers and the market itself</a:t>
            </a:r>
            <a:r>
              <a:rPr lang="en-US" sz="2000" i="1" dirty="0" smtClean="0"/>
              <a:t>.</a:t>
            </a:r>
            <a:endParaRPr lang="en-US" sz="2000" i="1" dirty="0"/>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183</a:t>
            </a:r>
            <a:endParaRPr lang="en-GB" sz="1400" b="1" dirty="0">
              <a:latin typeface="Calibri" panose="020F0502020204030204" pitchFamily="34" charset="0"/>
            </a:endParaRPr>
          </a:p>
        </p:txBody>
      </p:sp>
      <p:pic>
        <p:nvPicPr>
          <p:cNvPr id="9218" name="Picture 2" descr="Image result for travel market research"/>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004048" y="3933912"/>
            <a:ext cx="3888432" cy="273544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3976895"/>
            <a:ext cx="4824536" cy="2246769"/>
          </a:xfrm>
          <a:prstGeom prst="rect">
            <a:avLst/>
          </a:prstGeom>
        </p:spPr>
        <p:txBody>
          <a:bodyPr wrap="square">
            <a:spAutoFit/>
          </a:bodyPr>
          <a:lstStyle/>
          <a:p>
            <a:pPr marL="400050" indent="-400050">
              <a:buClr>
                <a:srgbClr val="00B050"/>
              </a:buClr>
              <a:buSzPct val="80000"/>
              <a:buFont typeface="Arial" panose="020B0604020202020204" pitchFamily="34" charset="0"/>
              <a:buChar char="►"/>
            </a:pPr>
            <a:r>
              <a:rPr lang="en-US" sz="2000" dirty="0"/>
              <a:t>Market research can be carried out in a number of different ways. Some larger organisations may decide to conduct the research themselves, using appropriately trained professionals from the marketing department. </a:t>
            </a:r>
          </a:p>
        </p:txBody>
      </p:sp>
    </p:spTree>
    <p:extLst>
      <p:ext uri="{BB962C8B-B14F-4D97-AF65-F5344CB8AC3E}">
        <p14:creationId xmlns:p14="http://schemas.microsoft.com/office/powerpoint/2010/main" val="1151161015"/>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3539430"/>
          </a:xfrm>
          <a:prstGeom prst="rect">
            <a:avLst/>
          </a:prstGeom>
        </p:spPr>
        <p:txBody>
          <a:bodyPr wrap="square">
            <a:spAutoFit/>
          </a:bodyPr>
          <a:lstStyle/>
          <a:p>
            <a:pPr>
              <a:buClr>
                <a:srgbClr val="00B050"/>
              </a:buClr>
              <a:buSzPct val="80000"/>
            </a:pPr>
            <a:r>
              <a:rPr lang="en-US" sz="2800" b="1" dirty="0" smtClean="0">
                <a:solidFill>
                  <a:srgbClr val="C00000"/>
                </a:solidFill>
              </a:rPr>
              <a:t>Primary </a:t>
            </a:r>
            <a:r>
              <a:rPr lang="en-US" sz="2800" b="1" dirty="0">
                <a:solidFill>
                  <a:srgbClr val="C00000"/>
                </a:solidFill>
              </a:rPr>
              <a:t>marketing research techniques and secondary marketing research </a:t>
            </a:r>
            <a:r>
              <a:rPr lang="en-US" sz="2800" b="1" dirty="0" smtClean="0">
                <a:solidFill>
                  <a:srgbClr val="C00000"/>
                </a:solidFill>
              </a:rPr>
              <a:t>techniques</a:t>
            </a:r>
            <a:r>
              <a:rPr lang="en-US" sz="2800" dirty="0" smtClean="0"/>
              <a:t> </a:t>
            </a:r>
          </a:p>
          <a:p>
            <a:pPr marL="400050" indent="-400050">
              <a:buClr>
                <a:srgbClr val="00B050"/>
              </a:buClr>
              <a:buSzPct val="80000"/>
              <a:buFont typeface="Arial" panose="020B0604020202020204" pitchFamily="34" charset="0"/>
              <a:buChar char="►"/>
            </a:pPr>
            <a:r>
              <a:rPr lang="en-US" sz="2800" dirty="0" smtClean="0"/>
              <a:t>Other </a:t>
            </a:r>
            <a:r>
              <a:rPr lang="en-US" sz="2800" dirty="0"/>
              <a:t>organisations choose to commission or to pay for a market research project via a market research agency or a market research consultancy service. There are usually five stages to the </a:t>
            </a:r>
            <a:r>
              <a:rPr lang="en-US" sz="2800" dirty="0" smtClean="0"/>
              <a:t>market </a:t>
            </a:r>
            <a:r>
              <a:rPr lang="en-US" sz="2800" dirty="0"/>
              <a:t>research process (Fig. 5.1</a:t>
            </a:r>
            <a:r>
              <a:rPr lang="en-US" sz="2800" dirty="0" smtClean="0"/>
              <a:t>).</a:t>
            </a:r>
          </a:p>
          <a:p>
            <a:pPr>
              <a:buClr>
                <a:srgbClr val="00B050"/>
              </a:buClr>
              <a:buSzPct val="80000"/>
            </a:pPr>
            <a:r>
              <a:rPr lang="en-US" sz="2800" b="1" dirty="0">
                <a:solidFill>
                  <a:srgbClr val="C00000"/>
                </a:solidFill>
              </a:rPr>
              <a:t>The five stage market research process</a:t>
            </a:r>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183</a:t>
            </a:r>
            <a:endParaRPr lang="en-GB" sz="1400" b="1" dirty="0">
              <a:latin typeface="Calibri" panose="020F0502020204030204" pitchFamily="34" charset="0"/>
            </a:endParaRPr>
          </a:p>
        </p:txBody>
      </p:sp>
      <p:pic>
        <p:nvPicPr>
          <p:cNvPr id="8194" name="Picture 2" descr="Image result for 5 stages of market research"/>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79512" y="4653136"/>
            <a:ext cx="8713925" cy="157084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098104" y="6234967"/>
            <a:ext cx="6552728" cy="430887"/>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200" b="1" dirty="0" smtClean="0"/>
              <a:t>Fig 5.1 </a:t>
            </a:r>
            <a:r>
              <a:rPr lang="en-US" sz="2200" dirty="0" smtClean="0"/>
              <a:t>– Stages of Market Research Process</a:t>
            </a:r>
            <a:endParaRPr lang="en-US" sz="2200" dirty="0"/>
          </a:p>
        </p:txBody>
      </p:sp>
    </p:spTree>
    <p:extLst>
      <p:ext uri="{BB962C8B-B14F-4D97-AF65-F5344CB8AC3E}">
        <p14:creationId xmlns:p14="http://schemas.microsoft.com/office/powerpoint/2010/main" val="1286651265"/>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647700"/>
          </a:xfrm>
          <a:prstGeom prst="rect">
            <a:avLst/>
          </a:prstGeom>
        </p:spPr>
        <p:txBody>
          <a:bodyPr wrap="square">
            <a:spAutoFit/>
          </a:bodyPr>
          <a:lstStyle/>
          <a:p>
            <a:pPr>
              <a:buClr>
                <a:srgbClr val="00B050"/>
              </a:buClr>
              <a:buSzPct val="80000"/>
            </a:pPr>
            <a:r>
              <a:rPr lang="en-US" sz="1900" b="1" dirty="0" smtClean="0">
                <a:solidFill>
                  <a:srgbClr val="C00000"/>
                </a:solidFill>
              </a:rPr>
              <a:t>The </a:t>
            </a:r>
            <a:r>
              <a:rPr lang="en-US" sz="1900" b="1" dirty="0">
                <a:solidFill>
                  <a:srgbClr val="C00000"/>
                </a:solidFill>
              </a:rPr>
              <a:t>five stage market research </a:t>
            </a:r>
            <a:r>
              <a:rPr lang="en-US" sz="1900" b="1" dirty="0" smtClean="0">
                <a:solidFill>
                  <a:srgbClr val="C00000"/>
                </a:solidFill>
              </a:rPr>
              <a:t>process</a:t>
            </a:r>
          </a:p>
          <a:p>
            <a:pPr>
              <a:buClr>
                <a:srgbClr val="00B050"/>
              </a:buClr>
              <a:buSzPct val="80000"/>
            </a:pPr>
            <a:endParaRPr lang="en-US" sz="1900" b="1" dirty="0" smtClean="0">
              <a:solidFill>
                <a:srgbClr val="C00000"/>
              </a:solidFill>
            </a:endParaRPr>
          </a:p>
          <a:p>
            <a:pPr>
              <a:buClr>
                <a:srgbClr val="00B050"/>
              </a:buClr>
              <a:buSzPct val="80000"/>
            </a:pPr>
            <a:endParaRPr lang="en-US" sz="1900" b="1" dirty="0">
              <a:solidFill>
                <a:srgbClr val="C00000"/>
              </a:solidFill>
            </a:endParaRPr>
          </a:p>
          <a:p>
            <a:pPr>
              <a:buClr>
                <a:srgbClr val="00B050"/>
              </a:buClr>
              <a:buSzPct val="80000"/>
            </a:pPr>
            <a:endParaRPr lang="en-US" sz="1900" b="1" dirty="0" smtClean="0">
              <a:solidFill>
                <a:srgbClr val="C00000"/>
              </a:solidFill>
            </a:endParaRPr>
          </a:p>
          <a:p>
            <a:pPr>
              <a:buClr>
                <a:srgbClr val="00B050"/>
              </a:buClr>
              <a:buSzPct val="80000"/>
            </a:pPr>
            <a:endParaRPr lang="en-US" sz="1900" b="1" dirty="0">
              <a:solidFill>
                <a:srgbClr val="C00000"/>
              </a:solidFill>
            </a:endParaRPr>
          </a:p>
          <a:p>
            <a:pPr>
              <a:buClr>
                <a:srgbClr val="00B050"/>
              </a:buClr>
              <a:buSzPct val="80000"/>
            </a:pPr>
            <a:r>
              <a:rPr lang="en-US" sz="1900" b="1" dirty="0" smtClean="0">
                <a:solidFill>
                  <a:srgbClr val="C00000"/>
                </a:solidFill>
              </a:rPr>
              <a:t>Stage 1:Set </a:t>
            </a:r>
            <a:r>
              <a:rPr lang="en-US" sz="1900" b="1" dirty="0">
                <a:solidFill>
                  <a:srgbClr val="C00000"/>
                </a:solidFill>
              </a:rPr>
              <a:t>the objectives</a:t>
            </a:r>
          </a:p>
          <a:p>
            <a:pPr marL="342900" indent="-342900">
              <a:buClr>
                <a:srgbClr val="00B050"/>
              </a:buClr>
              <a:buSzPct val="80000"/>
              <a:buFont typeface="Arial" panose="020B0604020202020204" pitchFamily="34" charset="0"/>
              <a:buChar char="►"/>
            </a:pPr>
            <a:r>
              <a:rPr lang="en-US" sz="1900" dirty="0"/>
              <a:t>This is sometimes also known as ‘identifying the problem’. This initial stage sets the purpose for conducting the research and is often posed as a statement, which needs to be proved or disproved. For example, the Maldives appeal only to the honeymoon and diving segments.</a:t>
            </a:r>
          </a:p>
          <a:p>
            <a:pPr>
              <a:buClr>
                <a:srgbClr val="00B050"/>
              </a:buClr>
              <a:buSzPct val="80000"/>
            </a:pPr>
            <a:r>
              <a:rPr lang="en-US" sz="1900" b="1" dirty="0">
                <a:solidFill>
                  <a:srgbClr val="C00000"/>
                </a:solidFill>
              </a:rPr>
              <a:t>Stage 2: Design the research</a:t>
            </a:r>
          </a:p>
          <a:p>
            <a:pPr marL="342900" indent="-342900">
              <a:buClr>
                <a:srgbClr val="00B050"/>
              </a:buClr>
              <a:buSzPct val="80000"/>
              <a:buFont typeface="Arial" panose="020B0604020202020204" pitchFamily="34" charset="0"/>
              <a:buChar char="►"/>
            </a:pPr>
            <a:r>
              <a:rPr lang="en-US" sz="1900" dirty="0"/>
              <a:t>During this stage, a detailed plan of action is drawn up, identifying the timescale and resources required for the research as well as deciding the research methods that will be used.</a:t>
            </a:r>
          </a:p>
          <a:p>
            <a:pPr>
              <a:buClr>
                <a:srgbClr val="00B050"/>
              </a:buClr>
              <a:buSzPct val="80000"/>
            </a:pPr>
            <a:r>
              <a:rPr lang="en-US" sz="1900" b="1" dirty="0">
                <a:solidFill>
                  <a:srgbClr val="C00000"/>
                </a:solidFill>
              </a:rPr>
              <a:t>Stage 3: Data collection</a:t>
            </a:r>
          </a:p>
          <a:p>
            <a:pPr marL="342900" indent="-342900">
              <a:buClr>
                <a:srgbClr val="00B050"/>
              </a:buClr>
              <a:buSzPct val="80000"/>
              <a:buFont typeface="Arial" panose="020B0604020202020204" pitchFamily="34" charset="0"/>
              <a:buChar char="►"/>
            </a:pPr>
            <a:r>
              <a:rPr lang="en-US" sz="1900" dirty="0"/>
              <a:t>This is the stage when the main research activities are carried </a:t>
            </a:r>
            <a:r>
              <a:rPr lang="en-US" sz="1900" dirty="0" smtClean="0"/>
              <a:t>out. In </a:t>
            </a:r>
            <a:r>
              <a:rPr lang="en-US" sz="1900" dirty="0"/>
              <a:t>stages 1 and 2, a range of data collection techniques will have been selected, which are now put into action. This could involve a combination of both primary and secondary research techniques</a:t>
            </a:r>
            <a:r>
              <a:rPr lang="en-US" sz="1900" dirty="0" smtClean="0"/>
              <a:t>.</a:t>
            </a:r>
            <a:endParaRPr lang="en-US" sz="1900" dirty="0"/>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184</a:t>
            </a:r>
            <a:endParaRPr lang="en-GB" sz="1400" b="1" dirty="0">
              <a:latin typeface="Calibri" panose="020F0502020204030204" pitchFamily="34" charset="0"/>
            </a:endParaRPr>
          </a:p>
        </p:txBody>
      </p:sp>
      <p:pic>
        <p:nvPicPr>
          <p:cNvPr id="9" name="Picture 2" descr="Image result for 5 stages of market research"/>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09228" y="1502559"/>
            <a:ext cx="8713925" cy="1080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5790903"/>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8" y="1124744"/>
            <a:ext cx="8424936" cy="5355312"/>
          </a:xfrm>
          <a:prstGeom prst="rect">
            <a:avLst/>
          </a:prstGeom>
        </p:spPr>
        <p:txBody>
          <a:bodyPr wrap="square">
            <a:spAutoFit/>
          </a:bodyPr>
          <a:lstStyle/>
          <a:p>
            <a:pPr>
              <a:buClr>
                <a:srgbClr val="0070C0"/>
              </a:buClr>
            </a:pPr>
            <a:r>
              <a:rPr lang="en-US" b="1" dirty="0"/>
              <a:t>AO1 Knowledge with understanding</a:t>
            </a:r>
          </a:p>
          <a:p>
            <a:pPr marL="439738" indent="-439738">
              <a:buClr>
                <a:srgbClr val="0070C0"/>
              </a:buClr>
              <a:buFont typeface="Wingdings 3" panose="05040102010807070707" pitchFamily="18" charset="2"/>
              <a:buChar char=""/>
            </a:pPr>
            <a:r>
              <a:rPr lang="en-US" dirty="0"/>
              <a:t>Candidates should be able to:</a:t>
            </a:r>
          </a:p>
          <a:p>
            <a:pPr marL="812800" indent="-373063">
              <a:buClr>
                <a:srgbClr val="0070C0"/>
              </a:buClr>
              <a:buFont typeface="+mj-lt"/>
              <a:buAutoNum type="alphaUcPeriod"/>
            </a:pPr>
            <a:r>
              <a:rPr lang="en-US" dirty="0" smtClean="0"/>
              <a:t>Recall</a:t>
            </a:r>
            <a:r>
              <a:rPr lang="en-US" dirty="0"/>
              <a:t>, select and present relevant factual information.</a:t>
            </a:r>
          </a:p>
          <a:p>
            <a:pPr marL="812800" indent="-373063">
              <a:buClr>
                <a:srgbClr val="0070C0"/>
              </a:buClr>
              <a:buFont typeface="+mj-lt"/>
              <a:buAutoNum type="alphaUcPeriod"/>
            </a:pPr>
            <a:r>
              <a:rPr lang="en-US" dirty="0" smtClean="0"/>
              <a:t>Demonstrate </a:t>
            </a:r>
            <a:r>
              <a:rPr lang="en-US" dirty="0"/>
              <a:t>and apply knowledge with understanding of the correct use of the following in the </a:t>
            </a:r>
            <a:r>
              <a:rPr lang="en-US" dirty="0" smtClean="0"/>
              <a:t>travel and </a:t>
            </a:r>
            <a:r>
              <a:rPr lang="en-US" dirty="0"/>
              <a:t>tourism industry:</a:t>
            </a:r>
          </a:p>
          <a:p>
            <a:pPr marL="1168400" indent="-355600">
              <a:buClr>
                <a:srgbClr val="0070C0"/>
              </a:buClr>
              <a:buFont typeface="+mj-lt"/>
              <a:buAutoNum type="romanLcPeriod"/>
            </a:pPr>
            <a:r>
              <a:rPr lang="en-US" dirty="0" smtClean="0"/>
              <a:t>commonplace </a:t>
            </a:r>
            <a:r>
              <a:rPr lang="en-US" dirty="0"/>
              <a:t>terms, definitions and facts</a:t>
            </a:r>
          </a:p>
          <a:p>
            <a:pPr marL="1168400" indent="-355600">
              <a:buClr>
                <a:srgbClr val="0070C0"/>
              </a:buClr>
              <a:buFont typeface="+mj-lt"/>
              <a:buAutoNum type="romanLcPeriod"/>
            </a:pPr>
            <a:r>
              <a:rPr lang="en-US" dirty="0" smtClean="0"/>
              <a:t>major </a:t>
            </a:r>
            <a:r>
              <a:rPr lang="en-US" dirty="0"/>
              <a:t>concepts, models, patterns, principles and theories</a:t>
            </a:r>
            <a:r>
              <a:rPr lang="en-US" dirty="0" smtClean="0"/>
              <a:t>.</a:t>
            </a:r>
          </a:p>
          <a:p>
            <a:pPr>
              <a:buClr>
                <a:srgbClr val="0070C0"/>
              </a:buClr>
            </a:pPr>
            <a:r>
              <a:rPr lang="en-US" b="1" dirty="0"/>
              <a:t>AO2 Investigation and analysis of evidence</a:t>
            </a:r>
          </a:p>
          <a:p>
            <a:pPr marL="355600" indent="-355600">
              <a:buClr>
                <a:srgbClr val="0070C0"/>
              </a:buClr>
              <a:buFont typeface="Wingdings 3" panose="05040102010807070707" pitchFamily="18" charset="2"/>
              <a:buChar char=""/>
            </a:pPr>
            <a:r>
              <a:rPr lang="en-US" dirty="0"/>
              <a:t>Candidates should be able to:</a:t>
            </a:r>
          </a:p>
          <a:p>
            <a:pPr marL="812800" indent="-457200">
              <a:buClr>
                <a:srgbClr val="0070C0"/>
              </a:buClr>
              <a:buFont typeface="+mj-lt"/>
              <a:buAutoNum type="alphaUcPeriod"/>
            </a:pPr>
            <a:r>
              <a:rPr lang="en-US" dirty="0" smtClean="0"/>
              <a:t>Collect </a:t>
            </a:r>
            <a:r>
              <a:rPr lang="en-US" dirty="0"/>
              <a:t>evidence from both primary and secondary sources, under guidance or independently, and </a:t>
            </a:r>
            <a:r>
              <a:rPr lang="en-US" dirty="0" smtClean="0"/>
              <a:t>be aware </a:t>
            </a:r>
            <a:r>
              <a:rPr lang="en-US" dirty="0"/>
              <a:t>of the limitations of the various collection methods.</a:t>
            </a:r>
          </a:p>
          <a:p>
            <a:pPr marL="812800" indent="-457200">
              <a:buClr>
                <a:srgbClr val="0070C0"/>
              </a:buClr>
              <a:buFont typeface="+mj-lt"/>
              <a:buAutoNum type="alphaUcPeriod"/>
            </a:pPr>
            <a:r>
              <a:rPr lang="en-US" dirty="0" smtClean="0"/>
              <a:t>Record</a:t>
            </a:r>
            <a:r>
              <a:rPr lang="en-US" dirty="0"/>
              <a:t>, classify and </a:t>
            </a:r>
            <a:r>
              <a:rPr lang="en-US" dirty="0" err="1"/>
              <a:t>organise</a:t>
            </a:r>
            <a:r>
              <a:rPr lang="en-US" dirty="0"/>
              <a:t> relevant evidence from an investigation in a clear and coherent form.</a:t>
            </a:r>
          </a:p>
          <a:p>
            <a:pPr marL="812800" indent="-457200">
              <a:buClr>
                <a:srgbClr val="0070C0"/>
              </a:buClr>
              <a:buFont typeface="+mj-lt"/>
              <a:buAutoNum type="alphaUcPeriod"/>
            </a:pPr>
            <a:r>
              <a:rPr lang="en-US" dirty="0" smtClean="0"/>
              <a:t>Present </a:t>
            </a:r>
            <a:r>
              <a:rPr lang="en-US" dirty="0"/>
              <a:t>the evidence in an appropriate form and effective manner, using a wide range of </a:t>
            </a:r>
            <a:r>
              <a:rPr lang="en-US" dirty="0" smtClean="0"/>
              <a:t>appropriate skills </a:t>
            </a:r>
            <a:r>
              <a:rPr lang="en-US" dirty="0"/>
              <a:t>and techniques, including verbal, numerical, diagrammatic, cartographic, pictorial and </a:t>
            </a:r>
            <a:r>
              <a:rPr lang="en-US" dirty="0" smtClean="0"/>
              <a:t>graphical methods</a:t>
            </a:r>
            <a:r>
              <a:rPr lang="en-US" dirty="0"/>
              <a:t>.</a:t>
            </a:r>
          </a:p>
          <a:p>
            <a:pPr marL="812800" indent="-457200">
              <a:buClr>
                <a:srgbClr val="0070C0"/>
              </a:buClr>
              <a:buFont typeface="+mj-lt"/>
              <a:buAutoNum type="alphaUcPeriod"/>
            </a:pPr>
            <a:r>
              <a:rPr lang="en-US" dirty="0" smtClean="0"/>
              <a:t>Apply </a:t>
            </a:r>
            <a:r>
              <a:rPr lang="en-US" dirty="0"/>
              <a:t>knowledge and understanding to select relevant data, </a:t>
            </a:r>
            <a:r>
              <a:rPr lang="en-US" dirty="0" err="1"/>
              <a:t>recognise</a:t>
            </a:r>
            <a:r>
              <a:rPr lang="en-US" dirty="0"/>
              <a:t> patterns and analyse evidence.</a:t>
            </a: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616922"/>
          </a:xfrm>
          <a:prstGeom prst="rect">
            <a:avLst/>
          </a:prstGeom>
        </p:spPr>
        <p:txBody>
          <a:bodyPr wrap="square">
            <a:spAutoFit/>
          </a:bodyPr>
          <a:lstStyle/>
          <a:p>
            <a:pPr>
              <a:buClr>
                <a:srgbClr val="00B050"/>
              </a:buClr>
              <a:buSzPct val="80000"/>
            </a:pPr>
            <a:r>
              <a:rPr lang="en-US" sz="2200" b="1" dirty="0" smtClean="0">
                <a:solidFill>
                  <a:srgbClr val="C00000"/>
                </a:solidFill>
              </a:rPr>
              <a:t>The </a:t>
            </a:r>
            <a:r>
              <a:rPr lang="en-US" sz="2200" b="1" dirty="0">
                <a:solidFill>
                  <a:srgbClr val="C00000"/>
                </a:solidFill>
              </a:rPr>
              <a:t>five stage market research </a:t>
            </a:r>
            <a:r>
              <a:rPr lang="en-US" sz="2200" b="1" dirty="0" smtClean="0">
                <a:solidFill>
                  <a:srgbClr val="C00000"/>
                </a:solidFill>
              </a:rPr>
              <a:t>process</a:t>
            </a:r>
          </a:p>
          <a:p>
            <a:pPr>
              <a:buClr>
                <a:srgbClr val="00B050"/>
              </a:buClr>
              <a:buSzPct val="80000"/>
            </a:pPr>
            <a:endParaRPr lang="en-US" sz="2200" b="1" dirty="0" smtClean="0">
              <a:solidFill>
                <a:srgbClr val="C00000"/>
              </a:solidFill>
            </a:endParaRPr>
          </a:p>
          <a:p>
            <a:pPr>
              <a:buClr>
                <a:srgbClr val="00B050"/>
              </a:buClr>
              <a:buSzPct val="80000"/>
            </a:pPr>
            <a:endParaRPr lang="en-US" sz="2200" b="1" dirty="0">
              <a:solidFill>
                <a:srgbClr val="C00000"/>
              </a:solidFill>
            </a:endParaRPr>
          </a:p>
          <a:p>
            <a:pPr>
              <a:buClr>
                <a:srgbClr val="00B050"/>
              </a:buClr>
              <a:buSzPct val="80000"/>
            </a:pPr>
            <a:endParaRPr lang="en-US" sz="2200" b="1" dirty="0" smtClean="0">
              <a:solidFill>
                <a:srgbClr val="C00000"/>
              </a:solidFill>
            </a:endParaRPr>
          </a:p>
          <a:p>
            <a:pPr>
              <a:buClr>
                <a:srgbClr val="00B050"/>
              </a:buClr>
              <a:buSzPct val="80000"/>
            </a:pPr>
            <a:endParaRPr lang="en-US" sz="700" b="1" dirty="0">
              <a:solidFill>
                <a:srgbClr val="C00000"/>
              </a:solidFill>
            </a:endParaRPr>
          </a:p>
          <a:p>
            <a:pPr>
              <a:buClr>
                <a:srgbClr val="00B050"/>
              </a:buClr>
              <a:buSzPct val="80000"/>
            </a:pPr>
            <a:r>
              <a:rPr lang="en-US" sz="2200" b="1" dirty="0" smtClean="0">
                <a:solidFill>
                  <a:srgbClr val="C00000"/>
                </a:solidFill>
              </a:rPr>
              <a:t>Stage </a:t>
            </a:r>
            <a:r>
              <a:rPr lang="en-US" sz="2200" b="1" dirty="0">
                <a:solidFill>
                  <a:srgbClr val="C00000"/>
                </a:solidFill>
              </a:rPr>
              <a:t>4: </a:t>
            </a:r>
            <a:r>
              <a:rPr lang="en-US" sz="2200" b="1" dirty="0" err="1">
                <a:solidFill>
                  <a:srgbClr val="C00000"/>
                </a:solidFill>
              </a:rPr>
              <a:t>Analyse</a:t>
            </a:r>
            <a:r>
              <a:rPr lang="en-US" sz="2200" b="1" dirty="0">
                <a:solidFill>
                  <a:srgbClr val="C00000"/>
                </a:solidFill>
              </a:rPr>
              <a:t> the data</a:t>
            </a:r>
          </a:p>
          <a:p>
            <a:pPr marL="342900" indent="-342900">
              <a:buClr>
                <a:srgbClr val="00B050"/>
              </a:buClr>
              <a:buSzPct val="80000"/>
              <a:buFont typeface="Arial" panose="020B0604020202020204" pitchFamily="34" charset="0"/>
              <a:buChar char="►"/>
            </a:pPr>
            <a:r>
              <a:rPr lang="en-US" sz="2200" dirty="0"/>
              <a:t>Once all of the data has been collected, this will need to be collated and interpreted. Depending on the type of data collected, it may be possible to carry out statistical analysis.</a:t>
            </a:r>
          </a:p>
          <a:p>
            <a:pPr>
              <a:buClr>
                <a:srgbClr val="00B050"/>
              </a:buClr>
              <a:buSzPct val="80000"/>
            </a:pPr>
            <a:r>
              <a:rPr lang="en-US" sz="2200" b="1" dirty="0">
                <a:solidFill>
                  <a:srgbClr val="C00000"/>
                </a:solidFill>
              </a:rPr>
              <a:t>Stage 5: Report the results</a:t>
            </a:r>
          </a:p>
          <a:p>
            <a:pPr marL="342900" indent="-342900">
              <a:buClr>
                <a:srgbClr val="00B050"/>
              </a:buClr>
              <a:buSzPct val="80000"/>
              <a:buFont typeface="Arial" panose="020B0604020202020204" pitchFamily="34" charset="0"/>
              <a:buChar char="►"/>
            </a:pPr>
            <a:r>
              <a:rPr lang="en-US" sz="2200" dirty="0"/>
              <a:t>Overall findings from the research will be presented, drawing conclusions against the original objectives. In the example mentioned, it may be the case that the market research disproves the theory that the Maldives has a very narrow target market for tourism purposes, finding instead that many families and elderly visitors are also attracted to the area as well as the anticipated honeymooner and diving markets.</a:t>
            </a:r>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184</a:t>
            </a:r>
            <a:endParaRPr lang="en-GB" sz="1400" b="1" dirty="0">
              <a:latin typeface="Calibri" panose="020F0502020204030204" pitchFamily="34" charset="0"/>
            </a:endParaRPr>
          </a:p>
        </p:txBody>
      </p:sp>
      <p:pic>
        <p:nvPicPr>
          <p:cNvPr id="9" name="Picture 2" descr="Image result for 5 stages of market research"/>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09228" y="1502559"/>
            <a:ext cx="8713925" cy="1080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2852380"/>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5832648" cy="5586145"/>
          </a:xfrm>
          <a:prstGeom prst="rect">
            <a:avLst/>
          </a:prstGeom>
        </p:spPr>
        <p:txBody>
          <a:bodyPr wrap="square">
            <a:spAutoFit/>
          </a:bodyPr>
          <a:lstStyle/>
          <a:p>
            <a:pPr>
              <a:buClr>
                <a:srgbClr val="00B050"/>
              </a:buClr>
              <a:buSzPct val="80000"/>
            </a:pPr>
            <a:r>
              <a:rPr lang="en-US" sz="2100" b="1" dirty="0" smtClean="0">
                <a:solidFill>
                  <a:srgbClr val="C00000"/>
                </a:solidFill>
              </a:rPr>
              <a:t>Primary </a:t>
            </a:r>
            <a:r>
              <a:rPr lang="en-US" sz="2100" b="1" dirty="0">
                <a:solidFill>
                  <a:srgbClr val="C00000"/>
                </a:solidFill>
              </a:rPr>
              <a:t>market research</a:t>
            </a:r>
          </a:p>
          <a:p>
            <a:pPr marL="342900" indent="-342900">
              <a:buClr>
                <a:srgbClr val="00B050"/>
              </a:buClr>
              <a:buSzPct val="80000"/>
              <a:buFont typeface="Arial" panose="020B0604020202020204" pitchFamily="34" charset="0"/>
              <a:buChar char="►"/>
            </a:pPr>
            <a:r>
              <a:rPr lang="en-US" sz="2100" dirty="0"/>
              <a:t>It is also known as </a:t>
            </a:r>
            <a:r>
              <a:rPr lang="en-US" sz="2100" b="1" dirty="0">
                <a:solidFill>
                  <a:srgbClr val="FF0000"/>
                </a:solidFill>
              </a:rPr>
              <a:t>field research</a:t>
            </a:r>
            <a:r>
              <a:rPr lang="en-US" sz="2100" dirty="0"/>
              <a:t>, as this type of research requires organisations to go out into the market to find out about customers’ experiences and expectations. There are many commercial organisations which will carry out primary research on behalf of other organisations but this is particularly costly. Primary research could be done by conducting a survey at the airport or within the reception area of a number of hotels.</a:t>
            </a:r>
          </a:p>
          <a:p>
            <a:pPr marL="342900" indent="-342900">
              <a:buClr>
                <a:srgbClr val="00B050"/>
              </a:buClr>
              <a:buSzPct val="80000"/>
              <a:buFont typeface="Arial" panose="020B0604020202020204" pitchFamily="34" charset="0"/>
              <a:buChar char="►"/>
            </a:pPr>
            <a:r>
              <a:rPr lang="en-US" sz="2100" dirty="0"/>
              <a:t>Primary research methods </a:t>
            </a:r>
            <a:r>
              <a:rPr lang="en-US" sz="2100" b="1" dirty="0">
                <a:solidFill>
                  <a:srgbClr val="FF0000"/>
                </a:solidFill>
              </a:rPr>
              <a:t>include self-completion questionnaires</a:t>
            </a:r>
            <a:r>
              <a:rPr lang="en-US" sz="2100" dirty="0"/>
              <a:t> which are a series of open-ended, closed or multiple choice questions which is given directly to the customer or potential customer to fill in. </a:t>
            </a:r>
            <a:endParaRPr lang="en-US" sz="2100" dirty="0" smtClean="0"/>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185</a:t>
            </a:r>
            <a:endParaRPr lang="en-GB" sz="1400" b="1" dirty="0">
              <a:latin typeface="Calibri" panose="020F0502020204030204" pitchFamily="34" charset="0"/>
            </a:endParaRPr>
          </a:p>
        </p:txBody>
      </p:sp>
      <p:pic>
        <p:nvPicPr>
          <p:cNvPr id="13314" name="Picture 2" descr="Image result for travel and tourism self-completion questionnair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2161" y="1114572"/>
            <a:ext cx="2880320" cy="2473475"/>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Image result for booking.com feedback for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24" y="3649883"/>
            <a:ext cx="1902670" cy="3008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977344"/>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403018"/>
          </a:xfrm>
          <a:prstGeom prst="rect">
            <a:avLst/>
          </a:prstGeom>
        </p:spPr>
        <p:txBody>
          <a:bodyPr wrap="square">
            <a:spAutoFit/>
          </a:bodyPr>
          <a:lstStyle/>
          <a:p>
            <a:pPr>
              <a:buClr>
                <a:srgbClr val="00B050"/>
              </a:buClr>
              <a:buSzPct val="80000"/>
            </a:pPr>
            <a:r>
              <a:rPr lang="en-US" sz="2030" b="1" dirty="0" smtClean="0">
                <a:solidFill>
                  <a:srgbClr val="C00000"/>
                </a:solidFill>
              </a:rPr>
              <a:t>Primary </a:t>
            </a:r>
            <a:r>
              <a:rPr lang="en-US" sz="2030" b="1" dirty="0">
                <a:solidFill>
                  <a:srgbClr val="C00000"/>
                </a:solidFill>
              </a:rPr>
              <a:t>market research</a:t>
            </a:r>
          </a:p>
          <a:p>
            <a:pPr marL="342900" indent="-342900">
              <a:buClr>
                <a:srgbClr val="00B050"/>
              </a:buClr>
              <a:buSzPct val="80000"/>
              <a:buFont typeface="Arial" panose="020B0604020202020204" pitchFamily="34" charset="0"/>
              <a:buChar char="►"/>
            </a:pPr>
            <a:r>
              <a:rPr lang="en-US" sz="2030" b="1" dirty="0" smtClean="0">
                <a:solidFill>
                  <a:srgbClr val="FF0000"/>
                </a:solidFill>
              </a:rPr>
              <a:t>Telephone surveys </a:t>
            </a:r>
            <a:r>
              <a:rPr lang="en-US" sz="2030" dirty="0" smtClean="0"/>
              <a:t>and </a:t>
            </a:r>
            <a:r>
              <a:rPr lang="en-US" sz="2030" b="1" dirty="0" smtClean="0">
                <a:solidFill>
                  <a:srgbClr val="FF0000"/>
                </a:solidFill>
              </a:rPr>
              <a:t>Internet surveys </a:t>
            </a:r>
            <a:r>
              <a:rPr lang="en-US" sz="2030" dirty="0" smtClean="0"/>
              <a:t>are also common forms of primary research in which existing or potential customers are contacted either by telephone or by email or are randomly targeted when visiting a website on the Internet and asked questions relating to travel and tourism products and services. </a:t>
            </a:r>
          </a:p>
          <a:p>
            <a:pPr marL="342900" indent="-342900">
              <a:buClr>
                <a:srgbClr val="00B050"/>
              </a:buClr>
              <a:buSzPct val="80000"/>
              <a:buFont typeface="Arial" panose="020B0604020202020204" pitchFamily="34" charset="0"/>
              <a:buChar char="►"/>
            </a:pPr>
            <a:r>
              <a:rPr lang="en-US" sz="2030" b="1" dirty="0" smtClean="0">
                <a:solidFill>
                  <a:srgbClr val="FF0000"/>
                </a:solidFill>
              </a:rPr>
              <a:t>Exit </a:t>
            </a:r>
            <a:r>
              <a:rPr lang="en-US" sz="2030" b="1" dirty="0">
                <a:solidFill>
                  <a:srgbClr val="FF0000"/>
                </a:solidFill>
              </a:rPr>
              <a:t>surveys </a:t>
            </a:r>
            <a:r>
              <a:rPr lang="en-US" sz="2030" dirty="0"/>
              <a:t>are carried out as a visitor leaves an attraction in which opinions about the overall visitor experience whilst at a particular facility are sought. This may be done through a </a:t>
            </a:r>
            <a:r>
              <a:rPr lang="en-US" sz="2030" b="1" dirty="0">
                <a:solidFill>
                  <a:srgbClr val="FF0000"/>
                </a:solidFill>
              </a:rPr>
              <a:t>face-to-face interview </a:t>
            </a:r>
            <a:r>
              <a:rPr lang="en-US" sz="2030" dirty="0"/>
              <a:t>with a member of staff at the facility, asking direct questions of a visitor. </a:t>
            </a:r>
            <a:endParaRPr lang="en-US" sz="2030" dirty="0" smtClean="0"/>
          </a:p>
          <a:p>
            <a:pPr marL="342900" indent="-342900">
              <a:buClr>
                <a:srgbClr val="00B050"/>
              </a:buClr>
              <a:buSzPct val="80000"/>
              <a:buFont typeface="Arial" panose="020B0604020202020204" pitchFamily="34" charset="0"/>
              <a:buChar char="►"/>
            </a:pPr>
            <a:r>
              <a:rPr lang="en-US" sz="2030" b="1" dirty="0" smtClean="0">
                <a:solidFill>
                  <a:srgbClr val="FF0000"/>
                </a:solidFill>
              </a:rPr>
              <a:t>Postal </a:t>
            </a:r>
            <a:r>
              <a:rPr lang="en-US" sz="2030" b="1" dirty="0">
                <a:solidFill>
                  <a:srgbClr val="FF0000"/>
                </a:solidFill>
              </a:rPr>
              <a:t>surveys </a:t>
            </a:r>
            <a:r>
              <a:rPr lang="en-US" sz="2030" dirty="0"/>
              <a:t>are also still sometimes carried out, although the response rate for these is often very poor; relying on the customer to fill them out in their own time and then take responsibility for returning them. Focus groups are sometimes called together by an organisation, where a number of customers are led by a member of staff to discuss their views of a certain product or service. These are costly and take time to </a:t>
            </a:r>
            <a:r>
              <a:rPr lang="en-US" sz="2030" dirty="0" err="1"/>
              <a:t>organise</a:t>
            </a:r>
            <a:r>
              <a:rPr lang="en-US" sz="2030" dirty="0"/>
              <a:t>.</a:t>
            </a:r>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185</a:t>
            </a:r>
            <a:endParaRPr lang="en-GB" sz="1400" b="1" dirty="0">
              <a:latin typeface="Calibri" panose="020F0502020204030204" pitchFamily="34" charset="0"/>
            </a:endParaRPr>
          </a:p>
        </p:txBody>
      </p:sp>
    </p:spTree>
    <p:extLst>
      <p:ext uri="{BB962C8B-B14F-4D97-AF65-F5344CB8AC3E}">
        <p14:creationId xmlns:p14="http://schemas.microsoft.com/office/powerpoint/2010/main" val="1296815384"/>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521512"/>
          </a:xfrm>
          <a:prstGeom prst="rect">
            <a:avLst/>
          </a:prstGeom>
        </p:spPr>
        <p:txBody>
          <a:bodyPr wrap="square">
            <a:spAutoFit/>
          </a:bodyPr>
          <a:lstStyle/>
          <a:p>
            <a:pPr>
              <a:buClr>
                <a:srgbClr val="00B050"/>
              </a:buClr>
              <a:buSzPct val="80000"/>
            </a:pPr>
            <a:r>
              <a:rPr lang="en-US" sz="1960" b="1" dirty="0" smtClean="0">
                <a:solidFill>
                  <a:srgbClr val="C00000"/>
                </a:solidFill>
              </a:rPr>
              <a:t>Secondary </a:t>
            </a:r>
            <a:r>
              <a:rPr lang="en-US" sz="1960" b="1" dirty="0">
                <a:solidFill>
                  <a:srgbClr val="C00000"/>
                </a:solidFill>
              </a:rPr>
              <a:t>market research</a:t>
            </a:r>
          </a:p>
          <a:p>
            <a:pPr marL="342900" indent="-342900">
              <a:buClr>
                <a:srgbClr val="00B050"/>
              </a:buClr>
              <a:buSzPct val="80000"/>
              <a:buFont typeface="Arial" panose="020B0604020202020204" pitchFamily="34" charset="0"/>
              <a:buChar char="►"/>
            </a:pPr>
            <a:r>
              <a:rPr lang="en-US" sz="1960" dirty="0" smtClean="0"/>
              <a:t>This </a:t>
            </a:r>
            <a:r>
              <a:rPr lang="en-US" sz="1960" dirty="0"/>
              <a:t>is also known as desk research as it involves using existing information that has been collected by a third party for a different purpose or using data from the organisations own records. Much of this information may be in written or electronic formats; therefore, </a:t>
            </a:r>
            <a:r>
              <a:rPr lang="en-US" sz="1960" dirty="0" smtClean="0"/>
              <a:t>the </a:t>
            </a:r>
            <a:r>
              <a:rPr lang="en-US" sz="1960" dirty="0"/>
              <a:t> researcher is able to carry out the </a:t>
            </a:r>
            <a:r>
              <a:rPr lang="en-US" sz="1960" dirty="0" smtClean="0"/>
              <a:t>majority if this type of research on a desk in an office.</a:t>
            </a:r>
          </a:p>
          <a:p>
            <a:pPr marL="342900" indent="-342900">
              <a:buClr>
                <a:srgbClr val="00B050"/>
              </a:buClr>
              <a:buSzPct val="80000"/>
              <a:buFont typeface="Arial" panose="020B0604020202020204" pitchFamily="34" charset="0"/>
              <a:buChar char="►"/>
            </a:pPr>
            <a:r>
              <a:rPr lang="en-US" sz="1960" dirty="0"/>
              <a:t>Secondary market research sources are many and varied. These sources tend to be classified as </a:t>
            </a:r>
            <a:r>
              <a:rPr lang="en-US" sz="1960" b="1" dirty="0">
                <a:solidFill>
                  <a:srgbClr val="FF0000"/>
                </a:solidFill>
              </a:rPr>
              <a:t>internal</a:t>
            </a:r>
            <a:r>
              <a:rPr lang="en-US" sz="1960" dirty="0"/>
              <a:t>, i.e. data from the </a:t>
            </a:r>
            <a:r>
              <a:rPr lang="en-US" sz="1960" dirty="0" err="1" smtClean="0"/>
              <a:t>organisation’s</a:t>
            </a:r>
            <a:r>
              <a:rPr lang="en-US" sz="1960" dirty="0" smtClean="0"/>
              <a:t> </a:t>
            </a:r>
            <a:r>
              <a:rPr lang="en-US" sz="1960" dirty="0"/>
              <a:t>own sales records or a customer database detailing how often a </a:t>
            </a:r>
            <a:r>
              <a:rPr lang="en-US" sz="1960" dirty="0" smtClean="0"/>
              <a:t>customer </a:t>
            </a:r>
            <a:r>
              <a:rPr lang="en-US" sz="1960" dirty="0"/>
              <a:t>uses a particular facility or </a:t>
            </a:r>
            <a:r>
              <a:rPr lang="en-US" sz="1960" b="1" dirty="0">
                <a:solidFill>
                  <a:srgbClr val="FF0000"/>
                </a:solidFill>
              </a:rPr>
              <a:t>external </a:t>
            </a:r>
            <a:r>
              <a:rPr lang="en-US" sz="1960" dirty="0"/>
              <a:t>which might include </a:t>
            </a:r>
            <a:r>
              <a:rPr lang="en-US" sz="1960" dirty="0" smtClean="0"/>
              <a:t>government </a:t>
            </a:r>
            <a:r>
              <a:rPr lang="en-US" sz="1960" dirty="0"/>
              <a:t>produced data or trade reports - most of which can be accessed </a:t>
            </a:r>
            <a:r>
              <a:rPr lang="en-US" sz="1960" dirty="0" smtClean="0"/>
              <a:t>through </a:t>
            </a:r>
            <a:r>
              <a:rPr lang="en-US" sz="1960" dirty="0"/>
              <a:t>membership accounts via the Internet. Academic research findings </a:t>
            </a:r>
            <a:r>
              <a:rPr lang="en-US" sz="1960" dirty="0" smtClean="0"/>
              <a:t>fall </a:t>
            </a:r>
            <a:r>
              <a:rPr lang="en-US" sz="1960" dirty="0"/>
              <a:t>into this category too; for example articles within journals such as </a:t>
            </a:r>
            <a:r>
              <a:rPr lang="en-US" sz="1960" dirty="0" smtClean="0"/>
              <a:t>the </a:t>
            </a:r>
            <a:r>
              <a:rPr lang="en-US" sz="1960" dirty="0"/>
              <a:t>Journal of Travel Research.</a:t>
            </a:r>
          </a:p>
          <a:p>
            <a:pPr marL="342900" indent="-342900">
              <a:buClr>
                <a:srgbClr val="00B050"/>
              </a:buClr>
              <a:buSzPct val="80000"/>
              <a:buFont typeface="Arial" panose="020B0604020202020204" pitchFamily="34" charset="0"/>
              <a:buChar char="►"/>
            </a:pPr>
            <a:r>
              <a:rPr lang="en-US" sz="1960" dirty="0"/>
              <a:t>It is important to recognise that using secondary market </a:t>
            </a:r>
            <a:r>
              <a:rPr lang="en-US" sz="1960" dirty="0" smtClean="0"/>
              <a:t>research </a:t>
            </a:r>
            <a:r>
              <a:rPr lang="en-US" sz="1960" dirty="0"/>
              <a:t>sources may not always be reliable. The research was originally carried out with a different objective in mind; therefore, the data may be irrelevant or outdated or may contain the author’s biased opinion.</a:t>
            </a:r>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185</a:t>
            </a:r>
            <a:endParaRPr lang="en-GB" sz="1400" b="1" dirty="0">
              <a:latin typeface="Calibri" panose="020F0502020204030204" pitchFamily="34" charset="0"/>
            </a:endParaRPr>
          </a:p>
        </p:txBody>
      </p:sp>
    </p:spTree>
    <p:extLst>
      <p:ext uri="{BB962C8B-B14F-4D97-AF65-F5344CB8AC3E}">
        <p14:creationId xmlns:p14="http://schemas.microsoft.com/office/powerpoint/2010/main" val="4108832155"/>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521512"/>
          </a:xfrm>
          <a:prstGeom prst="rect">
            <a:avLst/>
          </a:prstGeom>
        </p:spPr>
        <p:txBody>
          <a:bodyPr wrap="square">
            <a:spAutoFit/>
          </a:bodyPr>
          <a:lstStyle/>
          <a:p>
            <a:pPr>
              <a:buClr>
                <a:srgbClr val="00B050"/>
              </a:buClr>
              <a:buSzPct val="80000"/>
            </a:pPr>
            <a:r>
              <a:rPr lang="en-US" sz="1960" b="1" dirty="0" smtClean="0">
                <a:solidFill>
                  <a:srgbClr val="C00000"/>
                </a:solidFill>
              </a:rPr>
              <a:t>Secondary </a:t>
            </a:r>
            <a:r>
              <a:rPr lang="en-US" sz="1960" b="1" dirty="0">
                <a:solidFill>
                  <a:srgbClr val="C00000"/>
                </a:solidFill>
              </a:rPr>
              <a:t>market research</a:t>
            </a:r>
          </a:p>
          <a:p>
            <a:pPr marL="342900" indent="-342900">
              <a:buClr>
                <a:srgbClr val="00B050"/>
              </a:buClr>
              <a:buSzPct val="80000"/>
              <a:buFont typeface="Arial" panose="020B0604020202020204" pitchFamily="34" charset="0"/>
              <a:buChar char="►"/>
            </a:pPr>
            <a:r>
              <a:rPr lang="en-US" sz="1960" dirty="0" smtClean="0"/>
              <a:t>This </a:t>
            </a:r>
            <a:r>
              <a:rPr lang="en-US" sz="1960" dirty="0"/>
              <a:t>is also known as desk research as it involves using existing information that has been collected by a third party for a different purpose or using data from the organisations own records. Much of this information may be in written or electronic formats; therefore, </a:t>
            </a:r>
            <a:r>
              <a:rPr lang="en-US" sz="1960" dirty="0" smtClean="0"/>
              <a:t>the </a:t>
            </a:r>
            <a:r>
              <a:rPr lang="en-US" sz="1960" dirty="0"/>
              <a:t> researcher is able to carry out the </a:t>
            </a:r>
            <a:r>
              <a:rPr lang="en-US" sz="1960" dirty="0" smtClean="0"/>
              <a:t>majority if this type of research on a desk in an office.</a:t>
            </a:r>
          </a:p>
          <a:p>
            <a:pPr marL="342900" indent="-342900">
              <a:buClr>
                <a:srgbClr val="00B050"/>
              </a:buClr>
              <a:buSzPct val="80000"/>
              <a:buFont typeface="Arial" panose="020B0604020202020204" pitchFamily="34" charset="0"/>
              <a:buChar char="►"/>
            </a:pPr>
            <a:r>
              <a:rPr lang="en-US" sz="1960" dirty="0"/>
              <a:t>Secondary market research sources are many and varied. These sources tend to be classified as </a:t>
            </a:r>
            <a:r>
              <a:rPr lang="en-US" sz="1960" b="1" dirty="0">
                <a:solidFill>
                  <a:srgbClr val="FF0000"/>
                </a:solidFill>
              </a:rPr>
              <a:t>internal</a:t>
            </a:r>
            <a:r>
              <a:rPr lang="en-US" sz="1960" dirty="0"/>
              <a:t>, i.e. data from the </a:t>
            </a:r>
            <a:r>
              <a:rPr lang="en-US" sz="1960" dirty="0" err="1" smtClean="0"/>
              <a:t>organisation’s</a:t>
            </a:r>
            <a:r>
              <a:rPr lang="en-US" sz="1960" dirty="0" smtClean="0"/>
              <a:t> </a:t>
            </a:r>
            <a:r>
              <a:rPr lang="en-US" sz="1960" dirty="0"/>
              <a:t>own sales records or a customer database detailing how often a </a:t>
            </a:r>
            <a:r>
              <a:rPr lang="en-US" sz="1960" dirty="0" smtClean="0"/>
              <a:t>customer </a:t>
            </a:r>
            <a:r>
              <a:rPr lang="en-US" sz="1960" dirty="0"/>
              <a:t>uses a particular facility or </a:t>
            </a:r>
            <a:r>
              <a:rPr lang="en-US" sz="1960" b="1" dirty="0">
                <a:solidFill>
                  <a:srgbClr val="FF0000"/>
                </a:solidFill>
              </a:rPr>
              <a:t>external </a:t>
            </a:r>
            <a:r>
              <a:rPr lang="en-US" sz="1960" dirty="0"/>
              <a:t>which might include </a:t>
            </a:r>
            <a:r>
              <a:rPr lang="en-US" sz="1960" dirty="0" smtClean="0"/>
              <a:t>government </a:t>
            </a:r>
            <a:r>
              <a:rPr lang="en-US" sz="1960" dirty="0"/>
              <a:t>produced data or trade reports - most of which can be accessed </a:t>
            </a:r>
            <a:r>
              <a:rPr lang="en-US" sz="1960" dirty="0" smtClean="0"/>
              <a:t>through </a:t>
            </a:r>
            <a:r>
              <a:rPr lang="en-US" sz="1960" dirty="0"/>
              <a:t>membership accounts via the Internet. Academic research findings </a:t>
            </a:r>
            <a:r>
              <a:rPr lang="en-US" sz="1960" dirty="0" smtClean="0"/>
              <a:t>fall </a:t>
            </a:r>
            <a:r>
              <a:rPr lang="en-US" sz="1960" dirty="0"/>
              <a:t>into this category too; for example articles within journals such as </a:t>
            </a:r>
            <a:r>
              <a:rPr lang="en-US" sz="1960" dirty="0" smtClean="0"/>
              <a:t>the </a:t>
            </a:r>
            <a:r>
              <a:rPr lang="en-US" sz="1960" dirty="0"/>
              <a:t>Journal of Travel Research.</a:t>
            </a:r>
          </a:p>
          <a:p>
            <a:pPr marL="342900" indent="-342900">
              <a:buClr>
                <a:srgbClr val="00B050"/>
              </a:buClr>
              <a:buSzPct val="80000"/>
              <a:buFont typeface="Arial" panose="020B0604020202020204" pitchFamily="34" charset="0"/>
              <a:buChar char="►"/>
            </a:pPr>
            <a:r>
              <a:rPr lang="en-US" sz="1960" dirty="0"/>
              <a:t>It is important to recognise that using secondary market </a:t>
            </a:r>
            <a:r>
              <a:rPr lang="en-US" sz="1960" dirty="0" smtClean="0"/>
              <a:t>research </a:t>
            </a:r>
            <a:r>
              <a:rPr lang="en-US" sz="1960" dirty="0"/>
              <a:t>sources may not always be reliable. The research was originally carried out with a different objective in mind; therefore, the data may be irrelevant or outdated or may contain the author’s biased opinion.</a:t>
            </a:r>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186</a:t>
            </a:r>
            <a:endParaRPr lang="en-GB" sz="1400" b="1" dirty="0">
              <a:latin typeface="Calibri" panose="020F0502020204030204" pitchFamily="34" charset="0"/>
            </a:endParaRPr>
          </a:p>
        </p:txBody>
      </p:sp>
    </p:spTree>
    <p:extLst>
      <p:ext uri="{BB962C8B-B14F-4D97-AF65-F5344CB8AC3E}">
        <p14:creationId xmlns:p14="http://schemas.microsoft.com/office/powerpoint/2010/main" val="2977583450"/>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3416320"/>
          </a:xfrm>
          <a:prstGeom prst="rect">
            <a:avLst/>
          </a:prstGeom>
        </p:spPr>
        <p:txBody>
          <a:bodyPr wrap="square">
            <a:spAutoFit/>
          </a:bodyPr>
          <a:lstStyle/>
          <a:p>
            <a:pPr>
              <a:buClr>
                <a:srgbClr val="00B050"/>
              </a:buClr>
              <a:buSzPct val="80000"/>
            </a:pPr>
            <a:r>
              <a:rPr lang="en-US" sz="2400" b="1" dirty="0" smtClean="0">
                <a:solidFill>
                  <a:srgbClr val="C00000"/>
                </a:solidFill>
              </a:rPr>
              <a:t>Qualitative </a:t>
            </a:r>
            <a:r>
              <a:rPr lang="en-US" sz="2400" b="1" dirty="0">
                <a:solidFill>
                  <a:srgbClr val="C00000"/>
                </a:solidFill>
              </a:rPr>
              <a:t>and quantitative data</a:t>
            </a:r>
          </a:p>
          <a:p>
            <a:pPr marL="342900" indent="-342900">
              <a:buClr>
                <a:srgbClr val="00B050"/>
              </a:buClr>
              <a:buSzPct val="80000"/>
              <a:buFont typeface="Arial" panose="020B0604020202020204" pitchFamily="34" charset="0"/>
              <a:buChar char="►"/>
            </a:pPr>
            <a:r>
              <a:rPr lang="en-US" sz="2400" dirty="0"/>
              <a:t>Qualitative data refers to the information collected about customers’ opinions and attitudes towards products and services, whereas quantitative data tends to be numeric or statistical by nature - </a:t>
            </a:r>
            <a:r>
              <a:rPr lang="en-US" sz="2400" dirty="0" smtClean="0"/>
              <a:t>frequency </a:t>
            </a:r>
            <a:r>
              <a:rPr lang="en-US" sz="2400" dirty="0"/>
              <a:t>of visits, cost and number of users etc. </a:t>
            </a:r>
            <a:endParaRPr lang="en-US" sz="2400" dirty="0" smtClean="0"/>
          </a:p>
          <a:p>
            <a:pPr marL="342900" indent="-342900">
              <a:buClr>
                <a:srgbClr val="00B050"/>
              </a:buClr>
              <a:buSzPct val="80000"/>
              <a:buFont typeface="Arial" panose="020B0604020202020204" pitchFamily="34" charset="0"/>
              <a:buChar char="►"/>
            </a:pPr>
            <a:r>
              <a:rPr lang="en-US" sz="2400" dirty="0" smtClean="0"/>
              <a:t>Quantitative </a:t>
            </a:r>
            <a:r>
              <a:rPr lang="en-US" sz="2400" dirty="0"/>
              <a:t>data allows </a:t>
            </a:r>
            <a:r>
              <a:rPr lang="en-US" sz="2400" dirty="0" smtClean="0"/>
              <a:t>patterns </a:t>
            </a:r>
            <a:r>
              <a:rPr lang="en-US" sz="2400" dirty="0"/>
              <a:t>and trends in the market to be displayed visually in chart or graph forms; qualitative data on the other hand is more difficult to </a:t>
            </a:r>
            <a:r>
              <a:rPr lang="en-US" sz="2400" dirty="0" smtClean="0"/>
              <a:t>represented </a:t>
            </a:r>
            <a:r>
              <a:rPr lang="en-US" sz="2400" dirty="0"/>
              <a:t>graphically.</a:t>
            </a:r>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186</a:t>
            </a:r>
            <a:endParaRPr lang="en-GB" sz="1400" b="1" dirty="0">
              <a:latin typeface="Calibri" panose="020F0502020204030204" pitchFamily="34" charset="0"/>
            </a:endParaRPr>
          </a:p>
        </p:txBody>
      </p:sp>
      <p:pic>
        <p:nvPicPr>
          <p:cNvPr id="16386" name="Picture 2" descr="Image result for egypt tourism figur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920" y="4525746"/>
            <a:ext cx="3864024" cy="2143614"/>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Image result for egypt tourism figure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39590" y="4525746"/>
            <a:ext cx="3352890" cy="2143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5852197"/>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186</a:t>
            </a:r>
            <a:endParaRPr lang="en-GB" sz="1400" b="1" dirty="0">
              <a:latin typeface="Calibri" panose="020F0502020204030204" pitchFamily="34" charset="0"/>
            </a:endParaRPr>
          </a:p>
        </p:txBody>
      </p:sp>
      <p:sp>
        <p:nvSpPr>
          <p:cNvPr id="8" name="Rectangle 7"/>
          <p:cNvSpPr/>
          <p:nvPr/>
        </p:nvSpPr>
        <p:spPr>
          <a:xfrm>
            <a:off x="165110" y="1576882"/>
            <a:ext cx="8727370" cy="5092478"/>
          </a:xfrm>
          <a:prstGeom prst="rect">
            <a:avLst/>
          </a:prstGeom>
          <a:solidFill>
            <a:srgbClr val="F9CBF6"/>
          </a:solidFill>
          <a:ln w="57150">
            <a:solidFill>
              <a:srgbClr val="B21212"/>
            </a:solidFill>
          </a:ln>
        </p:spPr>
        <p:txBody>
          <a:bodyPr wrap="square">
            <a:spAutoFit/>
          </a:bodyPr>
          <a:lstStyle/>
          <a:p>
            <a:pPr marL="342900" indent="-342900">
              <a:buClr>
                <a:srgbClr val="C00000"/>
              </a:buClr>
              <a:buSzPct val="80000"/>
              <a:buFont typeface="Arial" panose="020B0604020202020204" pitchFamily="34" charset="0"/>
              <a:buChar char="►"/>
            </a:pPr>
            <a:r>
              <a:rPr lang="en-US" sz="2000" dirty="0"/>
              <a:t>Snaefell Visitor Centre is a visitor attraction built at a gateway to one of Iceland’s national parks. The Snaefell Glacier National Park is situated in an area of beautiful glacial scenery with a volcanic mountain landscape sweeping down to the rugged coastline. The visitor attraction has </a:t>
            </a:r>
            <a:r>
              <a:rPr lang="en-US" sz="2000" dirty="0" smtClean="0"/>
              <a:t>an </a:t>
            </a:r>
            <a:r>
              <a:rPr lang="en-US" sz="2000" dirty="0"/>
              <a:t>exhibition centre with displays of local scenery, plants and wildlife, a tea room, and a souvenir shop which sells locally produced crafts.</a:t>
            </a:r>
          </a:p>
          <a:p>
            <a:pPr marL="342900" indent="-342900">
              <a:buClr>
                <a:srgbClr val="C00000"/>
              </a:buClr>
              <a:buSzPct val="80000"/>
              <a:buFont typeface="Arial" panose="020B0604020202020204" pitchFamily="34" charset="0"/>
              <a:buChar char="►"/>
            </a:pPr>
            <a:r>
              <a:rPr lang="en-US" sz="2000" dirty="0"/>
              <a:t>A recent customer survey has found that the majority of visitors to the Snaefell Visitor Centre were middle aged and elderly couples on coach tour holidays. Although the attraction is busy at </a:t>
            </a:r>
            <a:r>
              <a:rPr lang="en-US" sz="2000" dirty="0" smtClean="0"/>
              <a:t/>
            </a:r>
            <a:br>
              <a:rPr lang="en-US" sz="2000" dirty="0" smtClean="0"/>
            </a:br>
            <a:r>
              <a:rPr lang="en-US" sz="2000" dirty="0" smtClean="0"/>
              <a:t>certain </a:t>
            </a:r>
            <a:r>
              <a:rPr lang="en-US" sz="2000" dirty="0"/>
              <a:t>times of the year, visitor numbers are </a:t>
            </a:r>
            <a:r>
              <a:rPr lang="en-US" sz="2000" dirty="0" smtClean="0"/>
              <a:t/>
            </a:r>
            <a:br>
              <a:rPr lang="en-US" sz="2000" dirty="0" smtClean="0"/>
            </a:br>
            <a:r>
              <a:rPr lang="en-US" sz="2000" dirty="0" smtClean="0"/>
              <a:t>declining </a:t>
            </a:r>
            <a:r>
              <a:rPr lang="en-US" sz="2000" dirty="0"/>
              <a:t>and outdoor </a:t>
            </a:r>
            <a:r>
              <a:rPr lang="en-US" sz="2000" dirty="0" smtClean="0"/>
              <a:t>enthusiasts </a:t>
            </a:r>
            <a:r>
              <a:rPr lang="en-US" sz="2000" dirty="0"/>
              <a:t>rarely visit </a:t>
            </a:r>
            <a:r>
              <a:rPr lang="en-US" sz="2000" dirty="0" smtClean="0"/>
              <a:t/>
            </a:r>
            <a:br>
              <a:rPr lang="en-US" sz="2000" dirty="0" smtClean="0"/>
            </a:br>
            <a:r>
              <a:rPr lang="en-US" sz="2000" dirty="0" smtClean="0"/>
              <a:t>the </a:t>
            </a:r>
            <a:r>
              <a:rPr lang="en-US" sz="2000" dirty="0"/>
              <a:t>attraction anymore.</a:t>
            </a:r>
          </a:p>
          <a:p>
            <a:pPr marL="342900" indent="-342900">
              <a:buClr>
                <a:srgbClr val="C00000"/>
              </a:buClr>
              <a:buSzPct val="80000"/>
              <a:buFont typeface="Arial" panose="020B0604020202020204" pitchFamily="34" charset="0"/>
              <a:buChar char="►"/>
            </a:pPr>
            <a:r>
              <a:rPr lang="en-US" sz="2000" dirty="0"/>
              <a:t>As a result of the customer survey, the </a:t>
            </a:r>
            <a:r>
              <a:rPr lang="en-US" sz="2000" dirty="0" smtClean="0"/>
              <a:t>Snaefell </a:t>
            </a:r>
            <a:br>
              <a:rPr lang="en-US" sz="2000" dirty="0" smtClean="0"/>
            </a:br>
            <a:r>
              <a:rPr lang="en-US" sz="2000" dirty="0" smtClean="0"/>
              <a:t>Visitor </a:t>
            </a:r>
            <a:r>
              <a:rPr lang="en-US" sz="2000" dirty="0"/>
              <a:t>Centre has employed a consultancy firm </a:t>
            </a:r>
            <a:r>
              <a:rPr lang="en-US" sz="2000" dirty="0" smtClean="0"/>
              <a:t/>
            </a:r>
            <a:br>
              <a:rPr lang="en-US" sz="2000" dirty="0" smtClean="0"/>
            </a:br>
            <a:r>
              <a:rPr lang="en-US" sz="2000" dirty="0" smtClean="0"/>
              <a:t>to </a:t>
            </a:r>
            <a:r>
              <a:rPr lang="en-US" sz="2000" dirty="0"/>
              <a:t>carry out a review and give advice on ways </a:t>
            </a:r>
            <a:r>
              <a:rPr lang="en-US" sz="2000" dirty="0" smtClean="0"/>
              <a:t/>
            </a:r>
            <a:br>
              <a:rPr lang="en-US" sz="2000" dirty="0" smtClean="0"/>
            </a:br>
            <a:r>
              <a:rPr lang="en-US" sz="2000" dirty="0" smtClean="0"/>
              <a:t>of </a:t>
            </a:r>
            <a:r>
              <a:rPr lang="en-US" sz="2000" dirty="0"/>
              <a:t>improving the business.</a:t>
            </a:r>
          </a:p>
        </p:txBody>
      </p:sp>
      <p:grpSp>
        <p:nvGrpSpPr>
          <p:cNvPr id="9" name="Group 8"/>
          <p:cNvGrpSpPr/>
          <p:nvPr/>
        </p:nvGrpSpPr>
        <p:grpSpPr>
          <a:xfrm>
            <a:off x="165110" y="980728"/>
            <a:ext cx="8962070" cy="701230"/>
            <a:chOff x="165110" y="3537280"/>
            <a:chExt cx="8962070" cy="701230"/>
          </a:xfrm>
        </p:grpSpPr>
        <p:sp>
          <p:nvSpPr>
            <p:cNvPr id="10" name="Rectangle 9"/>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a:solidFill>
                    <a:schemeClr val="bg1"/>
                  </a:solidFill>
                </a:rPr>
                <a:t>Case Study </a:t>
              </a:r>
              <a:r>
                <a:rPr lang="en-US" sz="2000" b="1" dirty="0" smtClean="0">
                  <a:solidFill>
                    <a:schemeClr val="bg1"/>
                  </a:solidFill>
                </a:rPr>
                <a:t>1: </a:t>
              </a:r>
              <a:r>
                <a:rPr lang="en-US" sz="2000" dirty="0">
                  <a:solidFill>
                    <a:schemeClr val="bg1"/>
                  </a:solidFill>
                </a:rPr>
                <a:t>Snaefell Visitor Centre</a:t>
              </a:r>
            </a:p>
          </p:txBody>
        </p:sp>
        <p:grpSp>
          <p:nvGrpSpPr>
            <p:cNvPr id="11" name="Group 10"/>
            <p:cNvGrpSpPr/>
            <p:nvPr/>
          </p:nvGrpSpPr>
          <p:grpSpPr>
            <a:xfrm rot="5034983">
              <a:off x="8415694" y="3527023"/>
              <a:ext cx="701230" cy="721743"/>
              <a:chOff x="2699792" y="6858000"/>
              <a:chExt cx="936104" cy="963488"/>
            </a:xfrm>
            <a:solidFill>
              <a:schemeClr val="accent3">
                <a:lumMod val="60000"/>
                <a:lumOff val="40000"/>
              </a:schemeClr>
            </a:solidFill>
          </p:grpSpPr>
          <p:sp>
            <p:nvSpPr>
              <p:cNvPr id="12" name="Oval 11"/>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pic>
        <p:nvPicPr>
          <p:cNvPr id="19458" name="Picture 2" descr="Image result for Snaefell"/>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12160" y="4283886"/>
            <a:ext cx="2811082" cy="2088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1583501"/>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3170099"/>
          </a:xfrm>
          <a:prstGeom prst="rect">
            <a:avLst/>
          </a:prstGeom>
        </p:spPr>
        <p:txBody>
          <a:bodyPr wrap="square">
            <a:spAutoFit/>
          </a:bodyPr>
          <a:lstStyle/>
          <a:p>
            <a:pPr>
              <a:buClr>
                <a:srgbClr val="00B050"/>
              </a:buClr>
              <a:buSzPct val="80000"/>
            </a:pPr>
            <a:r>
              <a:rPr lang="en-US" sz="2000" b="1" dirty="0" smtClean="0">
                <a:solidFill>
                  <a:srgbClr val="C00000"/>
                </a:solidFill>
              </a:rPr>
              <a:t>SWOT </a:t>
            </a:r>
            <a:r>
              <a:rPr lang="en-US" sz="2000" b="1" dirty="0">
                <a:solidFill>
                  <a:srgbClr val="C00000"/>
                </a:solidFill>
              </a:rPr>
              <a:t>and PEST analyses</a:t>
            </a:r>
          </a:p>
          <a:p>
            <a:pPr marL="342900" indent="-342900">
              <a:buClr>
                <a:srgbClr val="00B050"/>
              </a:buClr>
              <a:buSzPct val="80000"/>
              <a:buFont typeface="Arial" panose="020B0604020202020204" pitchFamily="34" charset="0"/>
              <a:buChar char="►"/>
            </a:pPr>
            <a:r>
              <a:rPr lang="en-US" sz="2000" dirty="0"/>
              <a:t>Travel and tourism providers must be able to carry out an accurate assessment of the business environment in which they currently operate or, in the case of a new business, might operate. The process involved in carrying out this analysis is often referred to as a situation analysis. The results of this assessment enables a travel and tourism provider to identify the positive and negative influences on its business activities.</a:t>
            </a:r>
          </a:p>
          <a:p>
            <a:pPr marL="342900" indent="-342900">
              <a:buClr>
                <a:srgbClr val="00B050"/>
              </a:buClr>
              <a:buSzPct val="80000"/>
              <a:buFont typeface="Arial" panose="020B0604020202020204" pitchFamily="34" charset="0"/>
              <a:buChar char="►"/>
            </a:pPr>
            <a:r>
              <a:rPr lang="en-US" sz="2000" dirty="0"/>
              <a:t>It also allows an organisation to recognise those influences which are within its own control i.e., </a:t>
            </a:r>
            <a:r>
              <a:rPr lang="en-US" sz="2000" b="1" dirty="0">
                <a:solidFill>
                  <a:srgbClr val="FF0000"/>
                </a:solidFill>
              </a:rPr>
              <a:t>internal influences </a:t>
            </a:r>
            <a:r>
              <a:rPr lang="en-US" sz="2000" dirty="0"/>
              <a:t>and those influences beyond its control i.e., </a:t>
            </a:r>
            <a:r>
              <a:rPr lang="en-US" sz="2000" b="1" dirty="0">
                <a:solidFill>
                  <a:srgbClr val="FF0000"/>
                </a:solidFill>
              </a:rPr>
              <a:t>external influences</a:t>
            </a:r>
            <a:r>
              <a:rPr lang="en-US" sz="2000" dirty="0" smtClean="0"/>
              <a:t>.</a:t>
            </a:r>
            <a:endParaRPr lang="en-US" sz="2000" dirty="0"/>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187</a:t>
            </a:r>
            <a:endParaRPr lang="en-GB" sz="1400" b="1" dirty="0">
              <a:latin typeface="Calibri" panose="020F0502020204030204" pitchFamily="34" charset="0"/>
            </a:endParaRPr>
          </a:p>
        </p:txBody>
      </p:sp>
      <p:pic>
        <p:nvPicPr>
          <p:cNvPr id="20482" name="Picture 2" descr="Image result for Swot analysi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4236374"/>
            <a:ext cx="4032448" cy="243298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4258831"/>
            <a:ext cx="4680520" cy="2554545"/>
          </a:xfrm>
          <a:prstGeom prst="rect">
            <a:avLst/>
          </a:prstGeom>
        </p:spPr>
        <p:txBody>
          <a:bodyPr wrap="square">
            <a:spAutoFit/>
          </a:bodyPr>
          <a:lstStyle/>
          <a:p>
            <a:pPr marL="342900" indent="-342900">
              <a:buClr>
                <a:srgbClr val="00B050"/>
              </a:buClr>
              <a:buSzPct val="80000"/>
              <a:buFont typeface="Arial" panose="020B0604020202020204" pitchFamily="34" charset="0"/>
              <a:buChar char="►"/>
            </a:pPr>
            <a:r>
              <a:rPr lang="en-US" sz="2000" dirty="0"/>
              <a:t>A situation analysis usually consists of two components, the first of which is commonly known as SWOT analysis.</a:t>
            </a:r>
          </a:p>
          <a:p>
            <a:pPr marL="342900" indent="-342900">
              <a:buClr>
                <a:srgbClr val="00B050"/>
              </a:buClr>
              <a:buSzPct val="80000"/>
              <a:buFont typeface="Arial" panose="020B0604020202020204" pitchFamily="34" charset="0"/>
              <a:buChar char="►"/>
            </a:pPr>
            <a:r>
              <a:rPr lang="en-US" sz="2000" b="1" dirty="0">
                <a:solidFill>
                  <a:srgbClr val="FF0000"/>
                </a:solidFill>
              </a:rPr>
              <a:t>SWOT Analysis </a:t>
            </a:r>
            <a:r>
              <a:rPr lang="en-US" sz="2000" dirty="0"/>
              <a:t>is a marketing tool used in many business contexts. SWOT is an acronym, which stands for:</a:t>
            </a:r>
          </a:p>
        </p:txBody>
      </p:sp>
    </p:spTree>
    <p:extLst>
      <p:ext uri="{BB962C8B-B14F-4D97-AF65-F5344CB8AC3E}">
        <p14:creationId xmlns:p14="http://schemas.microsoft.com/office/powerpoint/2010/main" val="590405428"/>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3308598"/>
          </a:xfrm>
          <a:prstGeom prst="rect">
            <a:avLst/>
          </a:prstGeom>
        </p:spPr>
        <p:txBody>
          <a:bodyPr wrap="square">
            <a:spAutoFit/>
          </a:bodyPr>
          <a:lstStyle/>
          <a:p>
            <a:pPr>
              <a:buClr>
                <a:srgbClr val="00B050"/>
              </a:buClr>
              <a:buSzPct val="80000"/>
            </a:pPr>
            <a:r>
              <a:rPr lang="en-US" sz="1900" b="1" dirty="0" smtClean="0">
                <a:solidFill>
                  <a:srgbClr val="C00000"/>
                </a:solidFill>
              </a:rPr>
              <a:t>SWOT </a:t>
            </a:r>
            <a:r>
              <a:rPr lang="en-US" sz="1900" b="1" dirty="0">
                <a:solidFill>
                  <a:srgbClr val="C00000"/>
                </a:solidFill>
              </a:rPr>
              <a:t>and PEST analyses</a:t>
            </a:r>
          </a:p>
          <a:p>
            <a:pPr marL="342900" indent="-342900">
              <a:buClr>
                <a:srgbClr val="00B050"/>
              </a:buClr>
              <a:buSzPct val="80000"/>
              <a:buFont typeface="Arial" panose="020B0604020202020204" pitchFamily="34" charset="0"/>
              <a:buChar char="►"/>
            </a:pPr>
            <a:r>
              <a:rPr lang="en-US" sz="1900" dirty="0"/>
              <a:t>These aspects are assessed in relation to a particular product, organisation or a destination to understand its position in the market. </a:t>
            </a:r>
            <a:endParaRPr lang="en-US" sz="1900" dirty="0" smtClean="0"/>
          </a:p>
          <a:p>
            <a:pPr marL="342900" indent="-342900">
              <a:buClr>
                <a:srgbClr val="00B050"/>
              </a:buClr>
              <a:buSzPct val="80000"/>
              <a:buFont typeface="Arial" panose="020B0604020202020204" pitchFamily="34" charset="0"/>
              <a:buChar char="►"/>
            </a:pPr>
            <a:r>
              <a:rPr lang="en-US" sz="1900" dirty="0" smtClean="0"/>
              <a:t>Strengths </a:t>
            </a:r>
            <a:r>
              <a:rPr lang="en-US" sz="1900" dirty="0"/>
              <a:t>and weaknesses are internal factors i.e. things that the organisation can itself control, while opportunities and threats are external factors i.e. things that are beyond the control of the organisation. </a:t>
            </a:r>
            <a:endParaRPr lang="en-US" sz="1900" dirty="0" smtClean="0"/>
          </a:p>
          <a:p>
            <a:pPr marL="342900" indent="-342900">
              <a:buClr>
                <a:srgbClr val="00B050"/>
              </a:buClr>
              <a:buSzPct val="80000"/>
              <a:buFont typeface="Arial" panose="020B0604020202020204" pitchFamily="34" charset="0"/>
              <a:buChar char="►"/>
            </a:pPr>
            <a:r>
              <a:rPr lang="en-US" sz="1900" dirty="0" smtClean="0"/>
              <a:t>Development </a:t>
            </a:r>
            <a:r>
              <a:rPr lang="en-US" sz="1900" dirty="0"/>
              <a:t>within the travel and tourism industry relies heavily on the outcomes of SWOT analysis. If the results show that an organisation has many weaknesses and the market poses lots of threats, then it is unlikely that an organisation will choose to expand the range of products and services it offers. </a:t>
            </a:r>
            <a:endParaRPr lang="en-US" sz="1900" dirty="0" smtClean="0"/>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187</a:t>
            </a:r>
            <a:endParaRPr lang="en-GB" sz="1400" b="1" dirty="0">
              <a:latin typeface="Calibri" panose="020F0502020204030204" pitchFamily="34" charset="0"/>
            </a:endParaRPr>
          </a:p>
        </p:txBody>
      </p:sp>
      <p:pic>
        <p:nvPicPr>
          <p:cNvPr id="21506" name="Picture 2" descr="Image result for pest analysi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64" y="4148069"/>
            <a:ext cx="3744416" cy="252129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2" y="4293096"/>
            <a:ext cx="4824536" cy="2139047"/>
          </a:xfrm>
          <a:prstGeom prst="rect">
            <a:avLst/>
          </a:prstGeom>
        </p:spPr>
        <p:txBody>
          <a:bodyPr wrap="square">
            <a:spAutoFit/>
          </a:bodyPr>
          <a:lstStyle/>
          <a:p>
            <a:pPr marL="342900" indent="-342900">
              <a:buClr>
                <a:srgbClr val="00B050"/>
              </a:buClr>
              <a:buSzPct val="80000"/>
              <a:buFont typeface="Arial" panose="020B0604020202020204" pitchFamily="34" charset="0"/>
              <a:buChar char="►"/>
            </a:pPr>
            <a:r>
              <a:rPr lang="en-US" sz="1900" dirty="0"/>
              <a:t>On the other hand, if the results of the SWOT analysis show that a particular tourism destination has many strengths and the market situation presents lots of opportunities for the destination to develop further, then it is highly likely that these developments will take place.</a:t>
            </a:r>
          </a:p>
        </p:txBody>
      </p:sp>
    </p:spTree>
    <p:extLst>
      <p:ext uri="{BB962C8B-B14F-4D97-AF65-F5344CB8AC3E}">
        <p14:creationId xmlns:p14="http://schemas.microsoft.com/office/powerpoint/2010/main" val="231458423"/>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110" y="4653136"/>
            <a:ext cx="8727370" cy="2016224"/>
          </a:xfrm>
          <a:prstGeom prst="rect">
            <a:avLst/>
          </a:prstGeom>
        </p:spPr>
      </p:pic>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4"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188</a:t>
            </a:r>
            <a:endParaRPr lang="en-GB" sz="1400" b="1" dirty="0">
              <a:latin typeface="Calibri" panose="020F0502020204030204" pitchFamily="34" charset="0"/>
            </a:endParaRPr>
          </a:p>
        </p:txBody>
      </p:sp>
      <p:sp>
        <p:nvSpPr>
          <p:cNvPr id="8" name="Rectangle 7"/>
          <p:cNvSpPr/>
          <p:nvPr/>
        </p:nvSpPr>
        <p:spPr>
          <a:xfrm>
            <a:off x="165110" y="1552868"/>
            <a:ext cx="8727370" cy="5116492"/>
          </a:xfrm>
          <a:prstGeom prst="rect">
            <a:avLst/>
          </a:prstGeom>
          <a:solidFill>
            <a:srgbClr val="F9CBF6">
              <a:alpha val="41961"/>
            </a:srgbClr>
          </a:solidFill>
          <a:ln w="57150">
            <a:solidFill>
              <a:srgbClr val="B21212"/>
            </a:solidFill>
          </a:ln>
        </p:spPr>
        <p:txBody>
          <a:bodyPr wrap="square" numCol="2">
            <a:spAutoFit/>
          </a:bodyPr>
          <a:lstStyle/>
          <a:p>
            <a:pPr marL="342900" indent="-342900">
              <a:buClr>
                <a:srgbClr val="C00000"/>
              </a:buClr>
              <a:buSzPct val="80000"/>
              <a:buFont typeface="Arial" panose="020B0604020202020204" pitchFamily="34" charset="0"/>
              <a:buChar char="►"/>
            </a:pPr>
            <a:r>
              <a:rPr lang="en-US" dirty="0"/>
              <a:t>Lake </a:t>
            </a:r>
            <a:r>
              <a:rPr lang="en-US" dirty="0" err="1"/>
              <a:t>Wanakas</a:t>
            </a:r>
            <a:r>
              <a:rPr lang="en-US" dirty="0"/>
              <a:t> spectacular location at the foot of the Southern Alps with the wilderness of the Mount Aspiring National Park nearby makes it a magnet for outdoor lovers the world over. Many of the operators chose Lake Wanaka as a base to indulge in activities such as boating, hiking, climbing, skiing or mountain biking to name a few.</a:t>
            </a:r>
          </a:p>
          <a:p>
            <a:pPr>
              <a:buClr>
                <a:srgbClr val="C00000"/>
              </a:buClr>
              <a:buSzPct val="80000"/>
            </a:pPr>
            <a:r>
              <a:rPr lang="en-US" b="1" dirty="0"/>
              <a:t>SWOT analysis of tourism in Lake Wanaka, New Zealand</a:t>
            </a:r>
          </a:p>
          <a:p>
            <a:pPr marL="342900" indent="-342900">
              <a:buClr>
                <a:srgbClr val="C00000"/>
              </a:buClr>
              <a:buSzPct val="80000"/>
              <a:buFont typeface="Arial" panose="020B0604020202020204" pitchFamily="34" charset="0"/>
              <a:buChar char="►"/>
            </a:pPr>
            <a:r>
              <a:rPr lang="en-US" b="1" dirty="0" smtClean="0"/>
              <a:t>Strengths</a:t>
            </a:r>
          </a:p>
          <a:p>
            <a:pPr marL="685800" indent="-285750">
              <a:buClr>
                <a:srgbClr val="C00000"/>
              </a:buClr>
              <a:buSzPct val="80000"/>
              <a:buFont typeface="Wingdings" panose="05000000000000000000" pitchFamily="2" charset="2"/>
              <a:buChar char="§"/>
            </a:pPr>
            <a:r>
              <a:rPr lang="en-US" dirty="0" smtClean="0"/>
              <a:t>Unique attractions: Warbirds / Puzzling, World / Snow, Farm / Festival of Colour </a:t>
            </a:r>
          </a:p>
          <a:p>
            <a:pPr marL="685800" indent="-285750">
              <a:buClr>
                <a:srgbClr val="C00000"/>
              </a:buClr>
              <a:buSzPct val="80000"/>
              <a:buFont typeface="Wingdings" panose="05000000000000000000" pitchFamily="2" charset="2"/>
              <a:buChar char="§"/>
            </a:pPr>
            <a:r>
              <a:rPr lang="en-US" dirty="0" smtClean="0"/>
              <a:t>World Class Scenery</a:t>
            </a:r>
          </a:p>
          <a:p>
            <a:pPr marL="685800" indent="-285750">
              <a:buClr>
                <a:srgbClr val="C00000"/>
              </a:buClr>
              <a:buSzPct val="80000"/>
              <a:buFont typeface="Wingdings" panose="05000000000000000000" pitchFamily="2" charset="2"/>
              <a:buChar char="§"/>
            </a:pPr>
            <a:r>
              <a:rPr lang="en-US" dirty="0" smtClean="0"/>
              <a:t>Established ski industry</a:t>
            </a:r>
          </a:p>
          <a:p>
            <a:pPr marL="342900" indent="-342900">
              <a:buClr>
                <a:srgbClr val="C00000"/>
              </a:buClr>
              <a:buSzPct val="80000"/>
              <a:buFont typeface="Arial" panose="020B0604020202020204" pitchFamily="34" charset="0"/>
              <a:buChar char="►"/>
            </a:pPr>
            <a:r>
              <a:rPr lang="en-US" b="1" dirty="0"/>
              <a:t>Weaknesses</a:t>
            </a:r>
          </a:p>
          <a:p>
            <a:pPr marL="628650" indent="-228600">
              <a:buClr>
                <a:srgbClr val="C00000"/>
              </a:buClr>
              <a:buSzPct val="80000"/>
              <a:buFont typeface="Wingdings" panose="05000000000000000000" pitchFamily="2" charset="2"/>
              <a:buChar char="§"/>
            </a:pPr>
            <a:r>
              <a:rPr lang="en-US" dirty="0" smtClean="0"/>
              <a:t>Limited direct air services;</a:t>
            </a:r>
          </a:p>
          <a:p>
            <a:pPr marL="628650" indent="-228600">
              <a:buClr>
                <a:srgbClr val="C00000"/>
              </a:buClr>
              <a:buSzPct val="80000"/>
              <a:buFont typeface="Wingdings" panose="05000000000000000000" pitchFamily="2" charset="2"/>
              <a:buChar char="§"/>
            </a:pPr>
            <a:r>
              <a:rPr lang="en-US" dirty="0" smtClean="0"/>
              <a:t>Infrastructure is under pressure to cope with tourism demand;</a:t>
            </a:r>
          </a:p>
          <a:p>
            <a:pPr marL="628650" indent="-228600">
              <a:buClr>
                <a:srgbClr val="C00000"/>
              </a:buClr>
              <a:buSzPct val="80000"/>
              <a:buFont typeface="Wingdings" panose="05000000000000000000" pitchFamily="2" charset="2"/>
              <a:buChar char="§"/>
            </a:pPr>
            <a:r>
              <a:rPr lang="en-US" dirty="0" smtClean="0"/>
              <a:t>Poor levels of customer service. </a:t>
            </a:r>
          </a:p>
          <a:p>
            <a:pPr marL="342900" indent="-342900">
              <a:buClr>
                <a:srgbClr val="C00000"/>
              </a:buClr>
              <a:buSzPct val="80000"/>
              <a:buFont typeface="Arial" panose="020B0604020202020204" pitchFamily="34" charset="0"/>
              <a:buChar char="►"/>
            </a:pPr>
            <a:r>
              <a:rPr lang="en-US" b="1" dirty="0" smtClean="0"/>
              <a:t>Opportunities</a:t>
            </a:r>
          </a:p>
          <a:p>
            <a:pPr marL="628650" indent="-228600">
              <a:buClr>
                <a:srgbClr val="C00000"/>
              </a:buClr>
              <a:buSzPct val="80000"/>
              <a:buFont typeface="Wingdings" panose="05000000000000000000" pitchFamily="2" charset="2"/>
              <a:buChar char="§"/>
            </a:pPr>
            <a:r>
              <a:rPr lang="en-US" dirty="0" smtClean="0"/>
              <a:t>Increase </a:t>
            </a:r>
            <a:r>
              <a:rPr lang="en-US" dirty="0"/>
              <a:t>number of visits from domestic tourism market;</a:t>
            </a:r>
          </a:p>
          <a:p>
            <a:pPr marL="628650" indent="-228600">
              <a:buClr>
                <a:srgbClr val="C00000"/>
              </a:buClr>
              <a:buSzPct val="80000"/>
              <a:buFont typeface="Wingdings" panose="05000000000000000000" pitchFamily="2" charset="2"/>
              <a:buChar char="§"/>
            </a:pPr>
            <a:r>
              <a:rPr lang="en-US" dirty="0" smtClean="0"/>
              <a:t>Increase </a:t>
            </a:r>
            <a:r>
              <a:rPr lang="en-US" dirty="0"/>
              <a:t>levels of sustainability;</a:t>
            </a:r>
          </a:p>
          <a:p>
            <a:pPr marL="628650" indent="-228600">
              <a:buClr>
                <a:srgbClr val="C00000"/>
              </a:buClr>
              <a:buSzPct val="80000"/>
              <a:buFont typeface="Wingdings" panose="05000000000000000000" pitchFamily="2" charset="2"/>
              <a:buChar char="§"/>
            </a:pPr>
            <a:r>
              <a:rPr lang="en-US" dirty="0" smtClean="0"/>
              <a:t>Develop </a:t>
            </a:r>
            <a:r>
              <a:rPr lang="en-US" dirty="0"/>
              <a:t>an ‘Events Calendar</a:t>
            </a:r>
            <a:r>
              <a:rPr lang="en-US" dirty="0" smtClean="0"/>
              <a:t>’.</a:t>
            </a:r>
          </a:p>
          <a:p>
            <a:pPr marL="342900" indent="-342900">
              <a:buClr>
                <a:srgbClr val="C00000"/>
              </a:buClr>
              <a:buSzPct val="80000"/>
              <a:buFont typeface="Arial" panose="020B0604020202020204" pitchFamily="34" charset="0"/>
              <a:buChar char="►"/>
            </a:pPr>
            <a:r>
              <a:rPr lang="en-US" b="1" dirty="0" smtClean="0"/>
              <a:t>Threats</a:t>
            </a:r>
          </a:p>
          <a:p>
            <a:pPr marL="628650" indent="-228600">
              <a:buClr>
                <a:srgbClr val="C00000"/>
              </a:buClr>
              <a:buSzPct val="80000"/>
              <a:buFont typeface="Wingdings" panose="05000000000000000000" pitchFamily="2" charset="2"/>
              <a:buChar char="§"/>
            </a:pPr>
            <a:r>
              <a:rPr lang="en-US" dirty="0" smtClean="0"/>
              <a:t>Rising costs of fuel impacts in air fares;</a:t>
            </a:r>
          </a:p>
          <a:p>
            <a:pPr marL="628650" indent="-228600">
              <a:buClr>
                <a:srgbClr val="C00000"/>
              </a:buClr>
              <a:buSzPct val="80000"/>
              <a:buFont typeface="Wingdings" panose="05000000000000000000" pitchFamily="2" charset="2"/>
              <a:buChar char="§"/>
            </a:pPr>
            <a:r>
              <a:rPr lang="en-US" dirty="0" smtClean="0"/>
              <a:t>Competition </a:t>
            </a:r>
            <a:r>
              <a:rPr lang="en-US" dirty="0"/>
              <a:t>from other regions in </a:t>
            </a:r>
            <a:r>
              <a:rPr lang="en-US" dirty="0" smtClean="0"/>
              <a:t>New Zealand </a:t>
            </a:r>
            <a:r>
              <a:rPr lang="en-US" dirty="0"/>
              <a:t>such as the Queenstown and </a:t>
            </a:r>
            <a:r>
              <a:rPr lang="en-US" dirty="0" smtClean="0"/>
              <a:t>the Southern Lakes</a:t>
            </a:r>
            <a:endParaRPr lang="en-US" dirty="0"/>
          </a:p>
        </p:txBody>
      </p:sp>
      <p:grpSp>
        <p:nvGrpSpPr>
          <p:cNvPr id="9" name="Group 8"/>
          <p:cNvGrpSpPr/>
          <p:nvPr/>
        </p:nvGrpSpPr>
        <p:grpSpPr>
          <a:xfrm>
            <a:off x="165110" y="980728"/>
            <a:ext cx="8962070" cy="701230"/>
            <a:chOff x="165110" y="3537280"/>
            <a:chExt cx="8962070" cy="701230"/>
          </a:xfrm>
        </p:grpSpPr>
        <p:sp>
          <p:nvSpPr>
            <p:cNvPr id="10" name="Rectangle 9"/>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a:solidFill>
                    <a:schemeClr val="bg1"/>
                  </a:solidFill>
                </a:rPr>
                <a:t>Case Study </a:t>
              </a:r>
              <a:r>
                <a:rPr lang="en-US" sz="2000" b="1" dirty="0" smtClean="0">
                  <a:solidFill>
                    <a:schemeClr val="bg1"/>
                  </a:solidFill>
                </a:rPr>
                <a:t>2: </a:t>
              </a:r>
              <a:r>
                <a:rPr lang="en-US" sz="2000" dirty="0">
                  <a:solidFill>
                    <a:schemeClr val="bg1"/>
                  </a:solidFill>
                </a:rPr>
                <a:t>SWOT analysis of tourism in Lake Wanaka, New Zealand</a:t>
              </a:r>
            </a:p>
          </p:txBody>
        </p:sp>
        <p:grpSp>
          <p:nvGrpSpPr>
            <p:cNvPr id="11" name="Group 10"/>
            <p:cNvGrpSpPr/>
            <p:nvPr/>
          </p:nvGrpSpPr>
          <p:grpSpPr>
            <a:xfrm rot="5034983">
              <a:off x="8415694" y="3527023"/>
              <a:ext cx="701230" cy="721743"/>
              <a:chOff x="2699792" y="6858000"/>
              <a:chExt cx="936104" cy="963488"/>
            </a:xfrm>
            <a:solidFill>
              <a:schemeClr val="accent3">
                <a:lumMod val="60000"/>
                <a:lumOff val="40000"/>
              </a:schemeClr>
            </a:solidFill>
          </p:grpSpPr>
          <p:sp>
            <p:nvSpPr>
              <p:cNvPr id="12" name="Oval 11"/>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0"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spTree>
    <p:extLst>
      <p:ext uri="{BB962C8B-B14F-4D97-AF65-F5344CB8AC3E}">
        <p14:creationId xmlns:p14="http://schemas.microsoft.com/office/powerpoint/2010/main" val="1683774043"/>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8" y="1124744"/>
            <a:ext cx="8424936" cy="5693866"/>
          </a:xfrm>
          <a:prstGeom prst="rect">
            <a:avLst/>
          </a:prstGeom>
        </p:spPr>
        <p:txBody>
          <a:bodyPr wrap="square">
            <a:spAutoFit/>
          </a:bodyPr>
          <a:lstStyle/>
          <a:p>
            <a:pPr>
              <a:buClr>
                <a:srgbClr val="0070C0"/>
              </a:buClr>
            </a:pPr>
            <a:r>
              <a:rPr lang="en-US" sz="2700" b="1" dirty="0" smtClean="0"/>
              <a:t>AO3 Interpretation and evaluation</a:t>
            </a:r>
          </a:p>
          <a:p>
            <a:pPr marL="439738" indent="-439738">
              <a:buClr>
                <a:srgbClr val="0070C0"/>
              </a:buClr>
              <a:buFont typeface="Wingdings 3" panose="05040102010807070707" pitchFamily="18" charset="2"/>
              <a:buChar char=""/>
            </a:pPr>
            <a:r>
              <a:rPr lang="en-US" sz="2700" dirty="0" smtClean="0"/>
              <a:t>Candidates should be able to:</a:t>
            </a:r>
          </a:p>
          <a:p>
            <a:pPr marL="896938" indent="-439738">
              <a:buClr>
                <a:srgbClr val="0070C0"/>
              </a:buClr>
              <a:buFont typeface="+mj-lt"/>
              <a:buAutoNum type="alphaUcPeriod"/>
            </a:pPr>
            <a:r>
              <a:rPr lang="en-US" sz="2700" dirty="0" smtClean="0"/>
              <a:t>Communicate </a:t>
            </a:r>
            <a:r>
              <a:rPr lang="en-US" sz="2700" dirty="0"/>
              <a:t>their ideas and opinions in an accurate, concise and logical manner.</a:t>
            </a:r>
          </a:p>
          <a:p>
            <a:pPr marL="896938" indent="-439738">
              <a:buClr>
                <a:srgbClr val="0070C0"/>
              </a:buClr>
              <a:buFont typeface="+mj-lt"/>
              <a:buAutoNum type="alphaUcPeriod"/>
            </a:pPr>
            <a:r>
              <a:rPr lang="en-US" sz="2700" dirty="0" smtClean="0"/>
              <a:t>Present </a:t>
            </a:r>
            <a:r>
              <a:rPr lang="en-US" sz="2700" dirty="0"/>
              <a:t>reasoned explanations for phenomena, patterns and relationships.</a:t>
            </a:r>
          </a:p>
          <a:p>
            <a:pPr marL="896938" indent="-439738">
              <a:buClr>
                <a:srgbClr val="0070C0"/>
              </a:buClr>
              <a:buFont typeface="+mj-lt"/>
              <a:buAutoNum type="alphaUcPeriod"/>
            </a:pPr>
            <a:r>
              <a:rPr lang="en-US" sz="2700" dirty="0" smtClean="0"/>
              <a:t>Understand </a:t>
            </a:r>
            <a:r>
              <a:rPr lang="en-US" sz="2700" dirty="0"/>
              <a:t>the implications of, and draw inferences from, data and evidence.</a:t>
            </a:r>
          </a:p>
          <a:p>
            <a:pPr marL="896938" indent="-439738">
              <a:buClr>
                <a:srgbClr val="0070C0"/>
              </a:buClr>
              <a:buFont typeface="+mj-lt"/>
              <a:buAutoNum type="alphaUcPeriod"/>
            </a:pPr>
            <a:r>
              <a:rPr lang="en-US" sz="2700" dirty="0" smtClean="0"/>
              <a:t>Discuss </a:t>
            </a:r>
            <a:r>
              <a:rPr lang="en-US" sz="2700" dirty="0"/>
              <a:t>and evaluate choices, and make reasoned decisions, recommendations and judgements.</a:t>
            </a:r>
          </a:p>
          <a:p>
            <a:pPr marL="896938" indent="-439738">
              <a:buClr>
                <a:srgbClr val="0070C0"/>
              </a:buClr>
              <a:buFont typeface="+mj-lt"/>
              <a:buAutoNum type="alphaUcPeriod"/>
            </a:pPr>
            <a:r>
              <a:rPr lang="en-US" sz="2700" dirty="0" smtClean="0"/>
              <a:t>Draw </a:t>
            </a:r>
            <a:r>
              <a:rPr lang="en-US" sz="2700" dirty="0"/>
              <a:t>valid conclusions by a reasoned consideration of evidence</a:t>
            </a:r>
            <a:r>
              <a:rPr lang="en-US" sz="2700" dirty="0" smtClean="0"/>
              <a:t>.</a:t>
            </a:r>
            <a:endParaRPr lang="en-US" sz="2700" dirty="0"/>
          </a:p>
        </p:txBody>
      </p:sp>
    </p:spTree>
    <p:extLst>
      <p:ext uri="{BB962C8B-B14F-4D97-AF65-F5344CB8AC3E}">
        <p14:creationId xmlns:p14="http://schemas.microsoft.com/office/powerpoint/2010/main" val="96754564"/>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410712"/>
          </a:xfrm>
          <a:prstGeom prst="rect">
            <a:avLst/>
          </a:prstGeom>
        </p:spPr>
        <p:txBody>
          <a:bodyPr wrap="square">
            <a:spAutoFit/>
          </a:bodyPr>
          <a:lstStyle/>
          <a:p>
            <a:pPr>
              <a:buClr>
                <a:srgbClr val="00B050"/>
              </a:buClr>
              <a:buSzPct val="80000"/>
            </a:pPr>
            <a:r>
              <a:rPr lang="en-US" sz="2160" b="1" dirty="0" smtClean="0">
                <a:solidFill>
                  <a:srgbClr val="C00000"/>
                </a:solidFill>
              </a:rPr>
              <a:t>SWOT </a:t>
            </a:r>
            <a:r>
              <a:rPr lang="en-US" sz="2160" b="1" dirty="0">
                <a:solidFill>
                  <a:srgbClr val="C00000"/>
                </a:solidFill>
              </a:rPr>
              <a:t>and PEST analyses</a:t>
            </a:r>
          </a:p>
          <a:p>
            <a:pPr marL="342900" indent="-342900">
              <a:buClr>
                <a:srgbClr val="00B050"/>
              </a:buClr>
              <a:buSzPct val="80000"/>
              <a:buFont typeface="Arial" panose="020B0604020202020204" pitchFamily="34" charset="0"/>
              <a:buChar char="►"/>
            </a:pPr>
            <a:r>
              <a:rPr lang="en-US" sz="2160" dirty="0"/>
              <a:t>The second part of a situation analysis usually takes the form of a PEST analysis. This is another marketing tool used to assess the external influences on the business environment and is also known by its acronym</a:t>
            </a:r>
            <a:r>
              <a:rPr lang="en-US" sz="2160" dirty="0" smtClean="0"/>
              <a:t>:</a:t>
            </a:r>
          </a:p>
          <a:p>
            <a:pPr marL="342900" indent="-342900">
              <a:buClr>
                <a:srgbClr val="00B050"/>
              </a:buClr>
              <a:buSzPct val="80000"/>
              <a:buFont typeface="Arial" panose="020B0604020202020204" pitchFamily="34" charset="0"/>
              <a:buChar char="►"/>
            </a:pPr>
            <a:r>
              <a:rPr lang="en-US" sz="2160" dirty="0"/>
              <a:t>A PEST analysis allows an organisation to identify any influences on the market, which are beyond its control. By understanding what these forces may be, a tourism provider is better placed to assess how great a risk these external factors pose to the market, and consequently to the business </a:t>
            </a:r>
            <a:r>
              <a:rPr lang="en-US" sz="2160" dirty="0" smtClean="0"/>
              <a:t>itself</a:t>
            </a:r>
            <a:r>
              <a:rPr lang="en-US" sz="2160" dirty="0"/>
              <a:t>. </a:t>
            </a:r>
            <a:endParaRPr lang="en-US" sz="2160" dirty="0" smtClean="0"/>
          </a:p>
          <a:p>
            <a:pPr marL="342900" indent="-342900">
              <a:buClr>
                <a:srgbClr val="00B050"/>
              </a:buClr>
              <a:buSzPct val="80000"/>
              <a:buFont typeface="Arial" panose="020B0604020202020204" pitchFamily="34" charset="0"/>
              <a:buChar char="►"/>
            </a:pPr>
            <a:r>
              <a:rPr lang="en-US" sz="2160" dirty="0" smtClean="0"/>
              <a:t>Although </a:t>
            </a:r>
            <a:r>
              <a:rPr lang="en-US" sz="2160" dirty="0"/>
              <a:t>these influences </a:t>
            </a:r>
            <a:r>
              <a:rPr lang="en-US" sz="2160" dirty="0" smtClean="0"/>
              <a:t>remain </a:t>
            </a:r>
            <a:br>
              <a:rPr lang="en-US" sz="2160" dirty="0" smtClean="0"/>
            </a:br>
            <a:r>
              <a:rPr lang="en-US" sz="2160" dirty="0" smtClean="0"/>
              <a:t>outside </a:t>
            </a:r>
            <a:r>
              <a:rPr lang="en-US" sz="2160" dirty="0"/>
              <a:t>the control of the travel or </a:t>
            </a:r>
            <a:r>
              <a:rPr lang="en-US" sz="2160" dirty="0" smtClean="0"/>
              <a:t/>
            </a:r>
            <a:br>
              <a:rPr lang="en-US" sz="2160" dirty="0" smtClean="0"/>
            </a:br>
            <a:r>
              <a:rPr lang="en-US" sz="2160" dirty="0" smtClean="0"/>
              <a:t>tourism </a:t>
            </a:r>
            <a:r>
              <a:rPr lang="en-US" sz="2160" dirty="0"/>
              <a:t>provider, this does not </a:t>
            </a:r>
            <a:r>
              <a:rPr lang="en-US" sz="2160" dirty="0" smtClean="0"/>
              <a:t/>
            </a:r>
            <a:br>
              <a:rPr lang="en-US" sz="2160" dirty="0" smtClean="0"/>
            </a:br>
            <a:r>
              <a:rPr lang="en-US" sz="2160" dirty="0" smtClean="0"/>
              <a:t>necessarily </a:t>
            </a:r>
            <a:r>
              <a:rPr lang="en-US" sz="2160" dirty="0"/>
              <a:t>mean that their impact </a:t>
            </a:r>
            <a:r>
              <a:rPr lang="en-US" sz="2160" dirty="0" smtClean="0"/>
              <a:t/>
            </a:r>
            <a:br>
              <a:rPr lang="en-US" sz="2160" dirty="0" smtClean="0"/>
            </a:br>
            <a:r>
              <a:rPr lang="en-US" sz="2160" dirty="0" smtClean="0"/>
              <a:t>upon </a:t>
            </a:r>
            <a:r>
              <a:rPr lang="en-US" sz="2160" dirty="0"/>
              <a:t>the business cannot be </a:t>
            </a:r>
            <a:r>
              <a:rPr lang="en-US" sz="2160" dirty="0" smtClean="0"/>
              <a:t/>
            </a:r>
            <a:br>
              <a:rPr lang="en-US" sz="2160" dirty="0" smtClean="0"/>
            </a:br>
            <a:r>
              <a:rPr lang="en-US" sz="2160" dirty="0" err="1" smtClean="0"/>
              <a:t>minimised</a:t>
            </a:r>
            <a:r>
              <a:rPr lang="en-US" sz="2160" dirty="0"/>
              <a:t>.</a:t>
            </a:r>
            <a:endParaRPr lang="en-US" sz="2160" dirty="0" smtClean="0"/>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188</a:t>
            </a:r>
            <a:endParaRPr lang="en-GB" sz="1400" b="1" dirty="0">
              <a:latin typeface="Calibri" panose="020F0502020204030204" pitchFamily="34" charset="0"/>
            </a:endParaRPr>
          </a:p>
        </p:txBody>
      </p:sp>
      <p:pic>
        <p:nvPicPr>
          <p:cNvPr id="21506" name="Picture 2" descr="Image result for pest analysi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3446" y="4293096"/>
            <a:ext cx="3529034"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2464036"/>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6408712" cy="5743111"/>
          </a:xfrm>
          <a:prstGeom prst="rect">
            <a:avLst/>
          </a:prstGeom>
        </p:spPr>
        <p:txBody>
          <a:bodyPr wrap="square">
            <a:spAutoFit/>
          </a:bodyPr>
          <a:lstStyle/>
          <a:p>
            <a:pPr>
              <a:buClr>
                <a:srgbClr val="00B050"/>
              </a:buClr>
              <a:buSzPct val="80000"/>
            </a:pPr>
            <a:r>
              <a:rPr lang="en-US" sz="2160" b="1" dirty="0" smtClean="0">
                <a:solidFill>
                  <a:srgbClr val="C00000"/>
                </a:solidFill>
              </a:rPr>
              <a:t>SWOT </a:t>
            </a:r>
            <a:r>
              <a:rPr lang="en-US" sz="2160" b="1" dirty="0">
                <a:solidFill>
                  <a:srgbClr val="C00000"/>
                </a:solidFill>
              </a:rPr>
              <a:t>and PEST analyses</a:t>
            </a:r>
          </a:p>
          <a:p>
            <a:pPr marL="342900" indent="-342900">
              <a:buClr>
                <a:srgbClr val="00B050"/>
              </a:buClr>
              <a:buSzPct val="80000"/>
              <a:buFont typeface="Arial" panose="020B0604020202020204" pitchFamily="34" charset="0"/>
              <a:buChar char="►"/>
            </a:pPr>
            <a:r>
              <a:rPr lang="en-US" sz="2160" b="1" dirty="0">
                <a:solidFill>
                  <a:srgbClr val="FF0000"/>
                </a:solidFill>
              </a:rPr>
              <a:t>Political</a:t>
            </a:r>
            <a:r>
              <a:rPr lang="en-US" sz="2160" dirty="0"/>
              <a:t>: Organisations within the travel and tourism industry are regulated by government, through legislation and/or controlled by other regulatory bodies, in order to protect the customers, suppliers and the environment. Civil unrest, acts of international terrorism also exert political influence within this industry.</a:t>
            </a:r>
          </a:p>
          <a:p>
            <a:pPr marL="342900" indent="-342900">
              <a:buClr>
                <a:srgbClr val="00B050"/>
              </a:buClr>
              <a:buSzPct val="80000"/>
              <a:buFont typeface="Arial" panose="020B0604020202020204" pitchFamily="34" charset="0"/>
              <a:buChar char="►"/>
            </a:pPr>
            <a:r>
              <a:rPr lang="en-US" sz="2160" b="1" dirty="0">
                <a:solidFill>
                  <a:srgbClr val="FF0000"/>
                </a:solidFill>
              </a:rPr>
              <a:t>Economic</a:t>
            </a:r>
            <a:r>
              <a:rPr lang="en-US" sz="2160" dirty="0"/>
              <a:t>: Foreign exchange rates, periods of recession and the global economy all play important roles in exerting positive or negative influences on tourism. In recent years, the global economic downturn has led to less disposable income and thus fewer travellers, having a heavy impact on the profitability of airline companies and tour operators, for example</a:t>
            </a:r>
            <a:r>
              <a:rPr lang="en-US" sz="2160" dirty="0" smtClean="0"/>
              <a:t>.</a:t>
            </a:r>
            <a:endParaRPr lang="en-US" sz="2160" dirty="0"/>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189</a:t>
            </a:r>
            <a:endParaRPr lang="en-GB" sz="1400" b="1" dirty="0">
              <a:latin typeface="Calibri" panose="020F0502020204030204" pitchFamily="34" charset="0"/>
            </a:endParaRPr>
          </a:p>
        </p:txBody>
      </p:sp>
      <p:pic>
        <p:nvPicPr>
          <p:cNvPr id="23554" name="Picture 2" descr="Image result for egypt revolu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8224" y="1140469"/>
            <a:ext cx="2304256" cy="1536171"/>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Image result for how egypt revolution affected econom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588224" y="2825452"/>
            <a:ext cx="2304256" cy="1650772"/>
          </a:xfrm>
          <a:prstGeom prst="rect">
            <a:avLst/>
          </a:prstGeom>
          <a:noFill/>
          <a:extLst>
            <a:ext uri="{909E8E84-426E-40DD-AFC4-6F175D3DCCD1}">
              <a14:hiddenFill xmlns:a14="http://schemas.microsoft.com/office/drawing/2010/main">
                <a:solidFill>
                  <a:srgbClr val="FFFFFF"/>
                </a:solidFill>
              </a14:hiddenFill>
            </a:ext>
          </a:extLst>
        </p:spPr>
      </p:pic>
      <p:pic>
        <p:nvPicPr>
          <p:cNvPr id="23558" name="Picture 6" descr="Image result for egypt currency devaluati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8224" y="4625036"/>
            <a:ext cx="2304256" cy="14278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0012662"/>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6480720" cy="5632311"/>
          </a:xfrm>
          <a:prstGeom prst="rect">
            <a:avLst/>
          </a:prstGeom>
        </p:spPr>
        <p:txBody>
          <a:bodyPr wrap="square">
            <a:spAutoFit/>
          </a:bodyPr>
          <a:lstStyle/>
          <a:p>
            <a:pPr>
              <a:buClr>
                <a:srgbClr val="00B050"/>
              </a:buClr>
              <a:buSzPct val="80000"/>
            </a:pPr>
            <a:r>
              <a:rPr lang="en-US" sz="2000" b="1" dirty="0" smtClean="0">
                <a:solidFill>
                  <a:srgbClr val="C00000"/>
                </a:solidFill>
              </a:rPr>
              <a:t>SWOT </a:t>
            </a:r>
            <a:r>
              <a:rPr lang="en-US" sz="2000" b="1" dirty="0">
                <a:solidFill>
                  <a:srgbClr val="C00000"/>
                </a:solidFill>
              </a:rPr>
              <a:t>and PEST analyses</a:t>
            </a:r>
          </a:p>
          <a:p>
            <a:pPr marL="342900" indent="-342900">
              <a:buClr>
                <a:srgbClr val="00B050"/>
              </a:buClr>
              <a:buSzPct val="80000"/>
              <a:buFont typeface="Arial" panose="020B0604020202020204" pitchFamily="34" charset="0"/>
              <a:buChar char="►"/>
            </a:pPr>
            <a:r>
              <a:rPr lang="en-US" sz="2000" b="1" dirty="0" smtClean="0">
                <a:solidFill>
                  <a:srgbClr val="FF0000"/>
                </a:solidFill>
              </a:rPr>
              <a:t>Social</a:t>
            </a:r>
            <a:r>
              <a:rPr lang="en-US" sz="2000" dirty="0"/>
              <a:t>: The global threat of pandemic diseases such as H5N1 </a:t>
            </a:r>
            <a:r>
              <a:rPr lang="en-US" sz="2000" dirty="0" smtClean="0"/>
              <a:t>Avian Influenza</a:t>
            </a:r>
            <a:r>
              <a:rPr lang="en-US" sz="2000" dirty="0"/>
              <a:t>, SARS and H1N1 Swine Flu impacts on the industry as well, causing some travellers to cancel holiday plans. The rates of crime in certain destinations and local attitudes to tourists might also impact on the popularity of specific destinations with tourists.</a:t>
            </a:r>
          </a:p>
          <a:p>
            <a:pPr marL="342900" indent="-342900">
              <a:buClr>
                <a:srgbClr val="00B050"/>
              </a:buClr>
              <a:buSzPct val="80000"/>
              <a:buFont typeface="Arial" panose="020B0604020202020204" pitchFamily="34" charset="0"/>
              <a:buChar char="►"/>
            </a:pPr>
            <a:r>
              <a:rPr lang="en-US" sz="2000" b="1" dirty="0">
                <a:solidFill>
                  <a:srgbClr val="FF0000"/>
                </a:solidFill>
              </a:rPr>
              <a:t>Technological</a:t>
            </a:r>
            <a:r>
              <a:rPr lang="en-US" sz="2000" dirty="0"/>
              <a:t>: Infrastructure development, including the construction of airports with high carrying capacities and hotels with high numbers of bed spaces all contribute to positive technological influences on tourism provision. The Internet has transformed the way in which travel and tourism products and services are marketed. Those destinations with under-developed infrastructure will lose competitive advantage with those destinations which are more technologically advanced.</a:t>
            </a:r>
            <a:endParaRPr lang="en-US" sz="2000" dirty="0" smtClean="0"/>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189</a:t>
            </a:r>
            <a:endParaRPr lang="en-GB" sz="1400" b="1" dirty="0">
              <a:latin typeface="Calibri" panose="020F0502020204030204" pitchFamily="34" charset="0"/>
            </a:endParaRPr>
          </a:p>
        </p:txBody>
      </p:sp>
      <p:pic>
        <p:nvPicPr>
          <p:cNvPr id="22530" name="Picture 2" descr="Image result for avian flu chin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660232" y="1114573"/>
            <a:ext cx="2232248" cy="1791119"/>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Image result for johannesburg crime rat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660232" y="2996951"/>
            <a:ext cx="2232248" cy="1404561"/>
          </a:xfrm>
          <a:prstGeom prst="rect">
            <a:avLst/>
          </a:prstGeom>
          <a:noFill/>
          <a:extLst>
            <a:ext uri="{909E8E84-426E-40DD-AFC4-6F175D3DCCD1}">
              <a14:hiddenFill xmlns:a14="http://schemas.microsoft.com/office/drawing/2010/main">
                <a:solidFill>
                  <a:srgbClr val="FFFFFF"/>
                </a:solidFill>
              </a14:hiddenFill>
            </a:ext>
          </a:extLst>
        </p:spPr>
      </p:pic>
      <p:pic>
        <p:nvPicPr>
          <p:cNvPr id="22534" name="Picture 6" descr="Image result for increase in online hotel booki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704" t="4293" r="11493" b="2558"/>
          <a:stretch/>
        </p:blipFill>
        <p:spPr bwMode="auto">
          <a:xfrm>
            <a:off x="6660232" y="4509120"/>
            <a:ext cx="2232248" cy="2081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6117810"/>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Image result for taj mahal"/>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65110" y="2311937"/>
            <a:ext cx="8727370" cy="4333859"/>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4"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190</a:t>
            </a:r>
            <a:endParaRPr lang="en-GB" sz="1400" b="1" dirty="0">
              <a:latin typeface="Calibri" panose="020F0502020204030204" pitchFamily="34" charset="0"/>
            </a:endParaRPr>
          </a:p>
        </p:txBody>
      </p:sp>
      <p:sp>
        <p:nvSpPr>
          <p:cNvPr id="9" name="Rectangle 8"/>
          <p:cNvSpPr/>
          <p:nvPr/>
        </p:nvSpPr>
        <p:spPr>
          <a:xfrm>
            <a:off x="165110" y="1577012"/>
            <a:ext cx="8727370" cy="5092348"/>
          </a:xfrm>
          <a:prstGeom prst="rect">
            <a:avLst/>
          </a:prstGeom>
          <a:solidFill>
            <a:srgbClr val="F9CBF6">
              <a:alpha val="41961"/>
            </a:srgbClr>
          </a:solidFill>
          <a:ln w="57150">
            <a:solidFill>
              <a:srgbClr val="B21212"/>
            </a:solidFill>
          </a:ln>
        </p:spPr>
        <p:txBody>
          <a:bodyPr wrap="square" numCol="2">
            <a:spAutoFit/>
          </a:bodyPr>
          <a:lstStyle/>
          <a:p>
            <a:pPr>
              <a:buClr>
                <a:srgbClr val="C00000"/>
              </a:buClr>
              <a:buSzPct val="80000"/>
            </a:pPr>
            <a:r>
              <a:rPr lang="en-US" sz="2200" b="1" dirty="0"/>
              <a:t>Political</a:t>
            </a:r>
          </a:p>
          <a:p>
            <a:pPr marL="285750" indent="-285750">
              <a:buClr>
                <a:srgbClr val="C00000"/>
              </a:buClr>
              <a:buSzPct val="80000"/>
              <a:buFont typeface="Wingdings" panose="05000000000000000000" pitchFamily="2" charset="2"/>
              <a:buChar char="§"/>
            </a:pPr>
            <a:r>
              <a:rPr lang="en-US" sz="2200" dirty="0" smtClean="0"/>
              <a:t>Threat </a:t>
            </a:r>
            <a:r>
              <a:rPr lang="en-US" sz="2200" dirty="0"/>
              <a:t>of terrorism and issues of security;</a:t>
            </a:r>
          </a:p>
          <a:p>
            <a:pPr marL="285750" indent="-285750">
              <a:buClr>
                <a:srgbClr val="C00000"/>
              </a:buClr>
              <a:buSzPct val="80000"/>
              <a:buFont typeface="Wingdings" panose="05000000000000000000" pitchFamily="2" charset="2"/>
              <a:buChar char="§"/>
            </a:pPr>
            <a:r>
              <a:rPr lang="en-US" sz="2200" dirty="0" smtClean="0"/>
              <a:t>India’s </a:t>
            </a:r>
            <a:r>
              <a:rPr lang="en-US" sz="2200" dirty="0"/>
              <a:t>role in international politics;</a:t>
            </a:r>
          </a:p>
          <a:p>
            <a:pPr marL="285750" indent="-285750">
              <a:buClr>
                <a:srgbClr val="C00000"/>
              </a:buClr>
              <a:buSzPct val="80000"/>
              <a:buFont typeface="Wingdings" panose="05000000000000000000" pitchFamily="2" charset="2"/>
              <a:buChar char="§"/>
            </a:pPr>
            <a:r>
              <a:rPr lang="en-US" sz="2200" dirty="0" smtClean="0"/>
              <a:t>Government </a:t>
            </a:r>
            <a:r>
              <a:rPr lang="en-US" sz="2200" dirty="0"/>
              <a:t>has low spending on tourism promotion.</a:t>
            </a:r>
          </a:p>
          <a:p>
            <a:pPr>
              <a:buClr>
                <a:srgbClr val="C00000"/>
              </a:buClr>
              <a:buSzPct val="80000"/>
            </a:pPr>
            <a:r>
              <a:rPr lang="en-US" sz="2200" b="1" dirty="0"/>
              <a:t>Economic</a:t>
            </a:r>
          </a:p>
          <a:p>
            <a:pPr marL="342900" indent="-342900">
              <a:buClr>
                <a:srgbClr val="C00000"/>
              </a:buClr>
              <a:buSzPct val="80000"/>
              <a:buFont typeface="Wingdings" panose="05000000000000000000" pitchFamily="2" charset="2"/>
              <a:buChar char="§"/>
            </a:pPr>
            <a:r>
              <a:rPr lang="en-US" sz="2200" dirty="0" smtClean="0"/>
              <a:t>GDP </a:t>
            </a:r>
            <a:r>
              <a:rPr lang="en-US" sz="2200" dirty="0"/>
              <a:t>of India;</a:t>
            </a:r>
          </a:p>
          <a:p>
            <a:pPr marL="342900" indent="-342900">
              <a:buClr>
                <a:srgbClr val="C00000"/>
              </a:buClr>
              <a:buSzPct val="80000"/>
              <a:buFont typeface="Wingdings" panose="05000000000000000000" pitchFamily="2" charset="2"/>
              <a:buChar char="§"/>
            </a:pPr>
            <a:r>
              <a:rPr lang="en-US" sz="2200" dirty="0" smtClean="0"/>
              <a:t>Exchange </a:t>
            </a:r>
            <a:r>
              <a:rPr lang="en-US" sz="2200" dirty="0"/>
              <a:t>rate fluctuations</a:t>
            </a:r>
            <a:r>
              <a:rPr lang="en-US" sz="2200" dirty="0" smtClean="0"/>
              <a:t>.</a:t>
            </a:r>
          </a:p>
          <a:p>
            <a:pPr>
              <a:buClr>
                <a:srgbClr val="C00000"/>
              </a:buClr>
              <a:buSzPct val="80000"/>
            </a:pPr>
            <a:endParaRPr lang="en-US" sz="2200" b="1" dirty="0" smtClean="0"/>
          </a:p>
          <a:p>
            <a:pPr>
              <a:buClr>
                <a:srgbClr val="C00000"/>
              </a:buClr>
              <a:buSzPct val="80000"/>
            </a:pPr>
            <a:r>
              <a:rPr lang="en-US" sz="2200" b="1" dirty="0"/>
              <a:t/>
            </a:r>
            <a:br>
              <a:rPr lang="en-US" sz="2200" b="1" dirty="0"/>
            </a:br>
            <a:r>
              <a:rPr lang="en-US" sz="2200" b="1" dirty="0" smtClean="0"/>
              <a:t/>
            </a:r>
            <a:br>
              <a:rPr lang="en-US" sz="2200" b="1" dirty="0" smtClean="0"/>
            </a:br>
            <a:endParaRPr lang="en-US" sz="2200" b="1" dirty="0" smtClean="0"/>
          </a:p>
          <a:p>
            <a:pPr>
              <a:buClr>
                <a:srgbClr val="C00000"/>
              </a:buClr>
              <a:buSzPct val="80000"/>
            </a:pPr>
            <a:r>
              <a:rPr lang="en-US" sz="2200" b="1" dirty="0" smtClean="0"/>
              <a:t>Social</a:t>
            </a:r>
            <a:endParaRPr lang="en-US" sz="2200" b="1" dirty="0"/>
          </a:p>
          <a:p>
            <a:pPr marL="342900" indent="-342900">
              <a:buClr>
                <a:srgbClr val="C00000"/>
              </a:buClr>
              <a:buSzPct val="80000"/>
              <a:buFont typeface="Wingdings" panose="05000000000000000000" pitchFamily="2" charset="2"/>
              <a:buChar char="§"/>
            </a:pPr>
            <a:r>
              <a:rPr lang="en-US" sz="2200" dirty="0" smtClean="0"/>
              <a:t>Demographic </a:t>
            </a:r>
            <a:r>
              <a:rPr lang="en-US" sz="2200" dirty="0"/>
              <a:t>changes - ageing population travelling to more adventurous destinations;</a:t>
            </a:r>
          </a:p>
          <a:p>
            <a:pPr marL="342900" indent="-342900">
              <a:buClr>
                <a:srgbClr val="C00000"/>
              </a:buClr>
              <a:buSzPct val="80000"/>
              <a:buFont typeface="Wingdings" panose="05000000000000000000" pitchFamily="2" charset="2"/>
              <a:buChar char="§"/>
            </a:pPr>
            <a:r>
              <a:rPr lang="en-US" sz="2200" dirty="0" smtClean="0"/>
              <a:t>Trend </a:t>
            </a:r>
            <a:r>
              <a:rPr lang="en-US" sz="2200" dirty="0"/>
              <a:t>for more sustainable tourism and healthier lifestyles.</a:t>
            </a:r>
          </a:p>
          <a:p>
            <a:pPr>
              <a:buClr>
                <a:srgbClr val="C00000"/>
              </a:buClr>
              <a:buSzPct val="80000"/>
            </a:pPr>
            <a:r>
              <a:rPr lang="en-US" sz="2200" b="1" dirty="0"/>
              <a:t>Technological</a:t>
            </a:r>
          </a:p>
          <a:p>
            <a:pPr marL="342900" indent="-342900">
              <a:buClr>
                <a:srgbClr val="C00000"/>
              </a:buClr>
              <a:buSzPct val="80000"/>
              <a:buFont typeface="Wingdings" panose="05000000000000000000" pitchFamily="2" charset="2"/>
              <a:buChar char="§"/>
            </a:pPr>
            <a:r>
              <a:rPr lang="en-US" sz="2200" dirty="0" smtClean="0"/>
              <a:t>Growth </a:t>
            </a:r>
            <a:r>
              <a:rPr lang="en-US" sz="2200" dirty="0"/>
              <a:t>of E-tourism in India;</a:t>
            </a:r>
          </a:p>
          <a:p>
            <a:pPr marL="342900" indent="-342900">
              <a:buClr>
                <a:srgbClr val="C00000"/>
              </a:buClr>
              <a:buSzPct val="80000"/>
              <a:buFont typeface="Wingdings" panose="05000000000000000000" pitchFamily="2" charset="2"/>
              <a:buChar char="§"/>
            </a:pPr>
            <a:r>
              <a:rPr lang="en-US" sz="2200" dirty="0" smtClean="0"/>
              <a:t>New </a:t>
            </a:r>
            <a:r>
              <a:rPr lang="en-US" sz="2200" dirty="0"/>
              <a:t>transportation methods as airports and railway </a:t>
            </a:r>
            <a:r>
              <a:rPr lang="en-US" sz="2200" dirty="0" smtClean="0"/>
              <a:t>infrastructure </a:t>
            </a:r>
            <a:r>
              <a:rPr lang="en-US" sz="2200" dirty="0"/>
              <a:t>overloaded</a:t>
            </a:r>
            <a:r>
              <a:rPr lang="en-US" sz="2200" dirty="0" smtClean="0"/>
              <a:t>.</a:t>
            </a:r>
            <a:endParaRPr lang="en-US" sz="2200" dirty="0"/>
          </a:p>
        </p:txBody>
      </p:sp>
      <p:grpSp>
        <p:nvGrpSpPr>
          <p:cNvPr id="10" name="Group 9"/>
          <p:cNvGrpSpPr/>
          <p:nvPr/>
        </p:nvGrpSpPr>
        <p:grpSpPr>
          <a:xfrm>
            <a:off x="165110" y="980728"/>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a:solidFill>
                    <a:schemeClr val="bg1"/>
                  </a:solidFill>
                </a:rPr>
                <a:t>Case Study </a:t>
              </a:r>
              <a:r>
                <a:rPr lang="en-US" sz="2000" b="1" dirty="0" smtClean="0">
                  <a:solidFill>
                    <a:schemeClr val="bg1"/>
                  </a:solidFill>
                </a:rPr>
                <a:t>3: </a:t>
              </a:r>
              <a:r>
                <a:rPr lang="en-US" sz="2000" dirty="0">
                  <a:solidFill>
                    <a:schemeClr val="bg1"/>
                  </a:solidFill>
                </a:rPr>
                <a:t>Results from PEST analysis of Indian Tourism</a:t>
              </a: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spTree>
    <p:extLst>
      <p:ext uri="{BB962C8B-B14F-4D97-AF65-F5344CB8AC3E}">
        <p14:creationId xmlns:p14="http://schemas.microsoft.com/office/powerpoint/2010/main" val="3910612337"/>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4608512" cy="5632311"/>
          </a:xfrm>
          <a:prstGeom prst="rect">
            <a:avLst/>
          </a:prstGeom>
        </p:spPr>
        <p:txBody>
          <a:bodyPr wrap="square">
            <a:spAutoFit/>
          </a:bodyPr>
          <a:lstStyle/>
          <a:p>
            <a:pPr>
              <a:buClr>
                <a:srgbClr val="00B050"/>
              </a:buClr>
              <a:buSzPct val="80000"/>
            </a:pPr>
            <a:r>
              <a:rPr lang="en-US" sz="2000" b="1" dirty="0" smtClean="0">
                <a:solidFill>
                  <a:srgbClr val="C00000"/>
                </a:solidFill>
              </a:rPr>
              <a:t>The </a:t>
            </a:r>
            <a:r>
              <a:rPr lang="en-US" sz="2000" b="1" dirty="0">
                <a:solidFill>
                  <a:srgbClr val="C00000"/>
                </a:solidFill>
              </a:rPr>
              <a:t>development of an effective marketing mix</a:t>
            </a:r>
          </a:p>
          <a:p>
            <a:pPr marL="342900" indent="-342900">
              <a:buClr>
                <a:srgbClr val="00B050"/>
              </a:buClr>
              <a:buSzPct val="80000"/>
              <a:buFont typeface="Arial" panose="020B0604020202020204" pitchFamily="34" charset="0"/>
              <a:buChar char="►"/>
            </a:pPr>
            <a:r>
              <a:rPr lang="en-US" sz="2000" dirty="0"/>
              <a:t>Marketing mix is the term given to the four interlinked components which influence a customer’s buying decision and the emphasis that a travel and tourism provider places on these individual factors, when trying to influence the customer’s decision to buy. The marketing mix (Fig. 5.2) has been described as:</a:t>
            </a:r>
          </a:p>
          <a:p>
            <a:pPr marL="692150">
              <a:buClr>
                <a:srgbClr val="00B050"/>
              </a:buClr>
              <a:buSzPct val="80000"/>
            </a:pPr>
            <a:r>
              <a:rPr lang="en-US" sz="2000" i="1" dirty="0"/>
              <a:t>getting the right </a:t>
            </a:r>
            <a:r>
              <a:rPr lang="en-US" sz="2000" b="1" i="1" dirty="0"/>
              <a:t>product</a:t>
            </a:r>
            <a:r>
              <a:rPr lang="en-US" sz="2000" i="1" dirty="0"/>
              <a:t> to the right people at the right </a:t>
            </a:r>
            <a:r>
              <a:rPr lang="en-US" sz="2000" b="1" i="1" dirty="0"/>
              <a:t>price</a:t>
            </a:r>
            <a:r>
              <a:rPr lang="en-US" sz="2000" i="1" dirty="0"/>
              <a:t>, at the right </a:t>
            </a:r>
            <a:r>
              <a:rPr lang="en-US" sz="2000" b="1" i="1" dirty="0"/>
              <a:t>place</a:t>
            </a:r>
            <a:r>
              <a:rPr lang="en-US" sz="2000" i="1" dirty="0"/>
              <a:t>, using the right </a:t>
            </a:r>
            <a:r>
              <a:rPr lang="en-US" sz="2000" b="1" i="1" dirty="0"/>
              <a:t>promotional</a:t>
            </a:r>
            <a:r>
              <a:rPr lang="en-US" sz="2000" i="1" dirty="0"/>
              <a:t> methods ’. Out of this description was born the term ‘The 4 P’s’ of the marketing mix</a:t>
            </a:r>
            <a:r>
              <a:rPr lang="en-US" sz="2000" i="1" dirty="0" smtClean="0"/>
              <a:t>.</a:t>
            </a:r>
            <a:endParaRPr lang="en-US" sz="2000" i="1" dirty="0"/>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190</a:t>
            </a:r>
            <a:endParaRPr lang="en-GB" sz="1400" b="1" dirty="0">
              <a:latin typeface="Calibri" panose="020F0502020204030204" pitchFamily="34" charset="0"/>
            </a:endParaRPr>
          </a:p>
        </p:txBody>
      </p:sp>
      <p:sp>
        <p:nvSpPr>
          <p:cNvPr id="2" name="Rectangle 1"/>
          <p:cNvSpPr/>
          <p:nvPr/>
        </p:nvSpPr>
        <p:spPr>
          <a:xfrm>
            <a:off x="5004048" y="3242281"/>
            <a:ext cx="3960440" cy="584775"/>
          </a:xfrm>
          <a:prstGeom prst="rect">
            <a:avLst/>
          </a:prstGeom>
        </p:spPr>
        <p:txBody>
          <a:bodyPr wrap="square">
            <a:spAutoFit/>
          </a:bodyPr>
          <a:lstStyle/>
          <a:p>
            <a:r>
              <a:rPr lang="en-US" sz="1600" b="1" dirty="0" smtClean="0">
                <a:solidFill>
                  <a:srgbClr val="000000"/>
                </a:solidFill>
                <a:latin typeface="Arial" panose="020B0604020202020204" pitchFamily="34" charset="0"/>
                <a:cs typeface="Arial" panose="020B0604020202020204" pitchFamily="34" charset="0"/>
              </a:rPr>
              <a:t>Source</a:t>
            </a:r>
            <a:r>
              <a:rPr lang="en-US" sz="1600" dirty="0">
                <a:solidFill>
                  <a:srgbClr val="000000"/>
                </a:solidFill>
                <a:latin typeface="Arial" panose="020B0604020202020204" pitchFamily="34" charset="0"/>
                <a:cs typeface="Arial" panose="020B0604020202020204" pitchFamily="34" charset="0"/>
              </a:rPr>
              <a:t>: http://</a:t>
            </a:r>
            <a:r>
              <a:rPr lang="en-US" sz="1600" dirty="0" smtClean="0">
                <a:solidFill>
                  <a:srgbClr val="000000"/>
                </a:solidFill>
                <a:latin typeface="Arial" panose="020B0604020202020204" pitchFamily="34" charset="0"/>
                <a:cs typeface="Arial" panose="020B0604020202020204" pitchFamily="34" charset="0"/>
              </a:rPr>
              <a:t>business-science.blogspot</a:t>
            </a:r>
            <a:r>
              <a:rPr lang="en-US" sz="1600" dirty="0">
                <a:solidFill>
                  <a:srgbClr val="000000"/>
                </a:solidFill>
                <a:latin typeface="Arial" panose="020B0604020202020204" pitchFamily="34" charset="0"/>
                <a:cs typeface="Arial" panose="020B0604020202020204" pitchFamily="34" charset="0"/>
              </a:rPr>
              <a:t>. </a:t>
            </a:r>
            <a:r>
              <a:rPr lang="en-US" sz="1600" dirty="0" smtClean="0">
                <a:solidFill>
                  <a:srgbClr val="000000"/>
                </a:solidFill>
                <a:latin typeface="Arial" panose="020B0604020202020204" pitchFamily="34" charset="0"/>
                <a:cs typeface="Arial" panose="020B0604020202020204" pitchFamily="34" charset="0"/>
              </a:rPr>
              <a:t>com/2009/01/marketing-mix.html</a:t>
            </a:r>
            <a:endParaRPr lang="en-US" sz="16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4">
            <a:lum bright="9000" contrast="10000"/>
            <a:extLst>
              <a:ext uri="{28A0092B-C50C-407E-A947-70E740481C1C}">
                <a14:useLocalDpi xmlns:a14="http://schemas.microsoft.com/office/drawing/2010/main" val="0"/>
              </a:ext>
            </a:extLst>
          </a:blip>
          <a:stretch>
            <a:fillRect/>
          </a:stretch>
        </p:blipFill>
        <p:spPr>
          <a:xfrm>
            <a:off x="5996858" y="1108603"/>
            <a:ext cx="2902119" cy="2133678"/>
          </a:xfrm>
          <a:prstGeom prst="rect">
            <a:avLst/>
          </a:prstGeom>
        </p:spPr>
      </p:pic>
      <p:sp>
        <p:nvSpPr>
          <p:cNvPr id="10" name="Rectangle 9"/>
          <p:cNvSpPr/>
          <p:nvPr/>
        </p:nvSpPr>
        <p:spPr>
          <a:xfrm>
            <a:off x="5796136" y="3827056"/>
            <a:ext cx="3102840" cy="338554"/>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1600" b="1" dirty="0" smtClean="0"/>
              <a:t>Fig 5.2 </a:t>
            </a:r>
            <a:r>
              <a:rPr lang="en-US" sz="1600" dirty="0" smtClean="0"/>
              <a:t>– The Marketing Mix</a:t>
            </a:r>
            <a:endParaRPr lang="en-US" sz="1600" dirty="0"/>
          </a:p>
        </p:txBody>
      </p:sp>
      <p:pic>
        <p:nvPicPr>
          <p:cNvPr id="28674" name="Picture 2" descr="Image result for the marketing mix and tourism"/>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8143" y="4165610"/>
            <a:ext cx="2513853" cy="2484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4084926"/>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5832648" cy="5576911"/>
          </a:xfrm>
          <a:prstGeom prst="rect">
            <a:avLst/>
          </a:prstGeom>
        </p:spPr>
        <p:txBody>
          <a:bodyPr wrap="square">
            <a:spAutoFit/>
          </a:bodyPr>
          <a:lstStyle/>
          <a:p>
            <a:pPr>
              <a:buClr>
                <a:srgbClr val="00B050"/>
              </a:buClr>
              <a:buSzPct val="80000"/>
            </a:pPr>
            <a:r>
              <a:rPr lang="en-US" sz="1980" b="1" dirty="0" smtClean="0">
                <a:solidFill>
                  <a:srgbClr val="C00000"/>
                </a:solidFill>
              </a:rPr>
              <a:t>The </a:t>
            </a:r>
            <a:r>
              <a:rPr lang="en-US" sz="1980" b="1" dirty="0">
                <a:solidFill>
                  <a:srgbClr val="C00000"/>
                </a:solidFill>
              </a:rPr>
              <a:t>development of an effective marketing mix</a:t>
            </a:r>
          </a:p>
          <a:p>
            <a:pPr marL="280988" indent="-280988">
              <a:buClr>
                <a:srgbClr val="00B050"/>
              </a:buClr>
              <a:buSzPct val="80000"/>
              <a:buFont typeface="Arial" panose="020B0604020202020204" pitchFamily="34" charset="0"/>
              <a:buChar char="►"/>
            </a:pPr>
            <a:r>
              <a:rPr lang="en-US" sz="1980" dirty="0" smtClean="0"/>
              <a:t>It </a:t>
            </a:r>
            <a:r>
              <a:rPr lang="en-US" sz="1980" dirty="0"/>
              <a:t>is essential that an organisation is able to select the most appropriate combination of factors to establish its marketing mix. </a:t>
            </a:r>
            <a:endParaRPr lang="en-US" sz="1980" dirty="0" smtClean="0"/>
          </a:p>
          <a:p>
            <a:pPr marL="574675" indent="-293688">
              <a:buClr>
                <a:srgbClr val="00B050"/>
              </a:buClr>
              <a:buSzPct val="100000"/>
              <a:buFont typeface="+mj-lt"/>
              <a:buAutoNum type="arabicPeriod"/>
            </a:pPr>
            <a:r>
              <a:rPr lang="en-US" sz="1980" dirty="0" smtClean="0"/>
              <a:t>It </a:t>
            </a:r>
            <a:r>
              <a:rPr lang="en-US" sz="1980" dirty="0"/>
              <a:t>must choose the specific features and characteristics of the product and/or service it offers; </a:t>
            </a:r>
            <a:endParaRPr lang="en-US" sz="1980" dirty="0" smtClean="0"/>
          </a:p>
          <a:p>
            <a:pPr marL="574675" indent="-293688">
              <a:buClr>
                <a:srgbClr val="00B050"/>
              </a:buClr>
              <a:buSzPct val="100000"/>
              <a:buFont typeface="+mj-lt"/>
              <a:buAutoNum type="arabicPeriod"/>
            </a:pPr>
            <a:r>
              <a:rPr lang="en-US" sz="1980" dirty="0" smtClean="0"/>
              <a:t>it </a:t>
            </a:r>
            <a:r>
              <a:rPr lang="en-US" sz="1980" dirty="0"/>
              <a:t>must decide how the price will be set for customers; </a:t>
            </a:r>
            <a:endParaRPr lang="en-US" sz="1980" dirty="0" smtClean="0"/>
          </a:p>
          <a:p>
            <a:pPr marL="574675" indent="-293688">
              <a:buClr>
                <a:srgbClr val="00B050"/>
              </a:buClr>
              <a:buSzPct val="100000"/>
              <a:buFont typeface="+mj-lt"/>
              <a:buAutoNum type="arabicPeriod"/>
            </a:pPr>
            <a:r>
              <a:rPr lang="en-US" sz="1980" dirty="0" smtClean="0"/>
              <a:t>it </a:t>
            </a:r>
            <a:r>
              <a:rPr lang="en-US" sz="1980" dirty="0"/>
              <a:t>must select the most convenient locations for distributing its products/services - i.e. making it easy for customers to buy from the organisation, and lastly, </a:t>
            </a:r>
            <a:endParaRPr lang="en-US" sz="1980" dirty="0" smtClean="0"/>
          </a:p>
          <a:p>
            <a:pPr marL="574675" indent="-293688">
              <a:buClr>
                <a:srgbClr val="00B050"/>
              </a:buClr>
              <a:buSzPct val="100000"/>
              <a:buFont typeface="+mj-lt"/>
              <a:buAutoNum type="arabicPeriod"/>
            </a:pPr>
            <a:r>
              <a:rPr lang="en-US" sz="1980" dirty="0" smtClean="0"/>
              <a:t>it </a:t>
            </a:r>
            <a:r>
              <a:rPr lang="en-US" sz="1980" dirty="0"/>
              <a:t>must choose how to promote its products and services to ensure that potential customers can be reached. </a:t>
            </a:r>
            <a:endParaRPr lang="en-US" sz="1980" dirty="0" smtClean="0"/>
          </a:p>
          <a:p>
            <a:pPr marL="280988" indent="-280988">
              <a:buClr>
                <a:srgbClr val="00B050"/>
              </a:buClr>
              <a:buSzPct val="80000"/>
              <a:buFont typeface="Arial" panose="020B0604020202020204" pitchFamily="34" charset="0"/>
              <a:buChar char="►"/>
            </a:pPr>
            <a:r>
              <a:rPr lang="en-US" sz="1980" dirty="0" smtClean="0"/>
              <a:t>These </a:t>
            </a:r>
            <a:r>
              <a:rPr lang="en-US" sz="1980" dirty="0"/>
              <a:t>four elements of the marketing mix form the core of the learning content for this module.</a:t>
            </a:r>
            <a:endParaRPr lang="en-US" sz="1980" dirty="0" smtClean="0"/>
          </a:p>
        </p:txBody>
      </p:sp>
      <p:sp>
        <p:nvSpPr>
          <p:cNvPr id="6" name="Title 1"/>
          <p:cNvSpPr>
            <a:spLocks noGrp="1"/>
          </p:cNvSpPr>
          <p:nvPr>
            <p:ph type="title"/>
          </p:nvPr>
        </p:nvSpPr>
        <p:spPr>
          <a:xfrm>
            <a:off x="107504" y="44624"/>
            <a:ext cx="7560840" cy="625434"/>
          </a:xfrm>
        </p:spPr>
        <p:txBody>
          <a:bodyPr>
            <a:noAutofit/>
          </a:bodyPr>
          <a:lstStyle/>
          <a:p>
            <a:r>
              <a:rPr lang="en-US" sz="2600" dirty="0"/>
              <a:t>5.1 - Role and </a:t>
            </a:r>
            <a:r>
              <a:rPr lang="en-US" sz="2600" dirty="0" smtClean="0"/>
              <a:t>Function </a:t>
            </a:r>
            <a:r>
              <a:rPr lang="en-US" sz="2600" dirty="0"/>
              <a:t>of </a:t>
            </a:r>
            <a:r>
              <a:rPr lang="en-US" sz="2600" dirty="0" smtClean="0"/>
              <a:t>Marketing </a:t>
            </a:r>
            <a:r>
              <a:rPr lang="en-US" sz="2600" dirty="0"/>
              <a:t>and </a:t>
            </a:r>
            <a:r>
              <a:rPr lang="en-US" sz="2600" dirty="0" smtClean="0"/>
              <a:t>Promotion</a:t>
            </a:r>
            <a:endParaRPr lang="en-GB" sz="26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190</a:t>
            </a:r>
            <a:endParaRPr lang="en-GB" sz="1400" b="1" dirty="0">
              <a:latin typeface="Calibri" panose="020F0502020204030204" pitchFamily="34" charset="0"/>
            </a:endParaRPr>
          </a:p>
        </p:txBody>
      </p:sp>
      <p:sp>
        <p:nvSpPr>
          <p:cNvPr id="5" name="Rectangle 4"/>
          <p:cNvSpPr/>
          <p:nvPr/>
        </p:nvSpPr>
        <p:spPr>
          <a:xfrm>
            <a:off x="5940152" y="3242281"/>
            <a:ext cx="3024336" cy="461665"/>
          </a:xfrm>
          <a:prstGeom prst="rect">
            <a:avLst/>
          </a:prstGeom>
        </p:spPr>
        <p:txBody>
          <a:bodyPr wrap="square">
            <a:spAutoFit/>
          </a:bodyPr>
          <a:lstStyle/>
          <a:p>
            <a:r>
              <a:rPr lang="en-US" sz="1200" b="1" dirty="0" smtClean="0">
                <a:solidFill>
                  <a:srgbClr val="000000"/>
                </a:solidFill>
                <a:latin typeface="Arial" panose="020B0604020202020204" pitchFamily="34" charset="0"/>
                <a:cs typeface="Arial" panose="020B0604020202020204" pitchFamily="34" charset="0"/>
              </a:rPr>
              <a:t>Source</a:t>
            </a:r>
            <a:r>
              <a:rPr lang="en-US" sz="1200" dirty="0">
                <a:solidFill>
                  <a:srgbClr val="000000"/>
                </a:solidFill>
                <a:latin typeface="Arial" panose="020B0604020202020204" pitchFamily="34" charset="0"/>
                <a:cs typeface="Arial" panose="020B0604020202020204" pitchFamily="34" charset="0"/>
              </a:rPr>
              <a:t>: http://</a:t>
            </a:r>
            <a:r>
              <a:rPr lang="en-US" sz="1200" dirty="0" smtClean="0">
                <a:solidFill>
                  <a:srgbClr val="000000"/>
                </a:solidFill>
                <a:latin typeface="Arial" panose="020B0604020202020204" pitchFamily="34" charset="0"/>
                <a:cs typeface="Arial" panose="020B0604020202020204" pitchFamily="34" charset="0"/>
              </a:rPr>
              <a:t>business-science.blogspot</a:t>
            </a:r>
            <a:r>
              <a:rPr lang="en-US" sz="1200" dirty="0">
                <a:solidFill>
                  <a:srgbClr val="000000"/>
                </a:solidFill>
                <a:latin typeface="Arial" panose="020B0604020202020204" pitchFamily="34" charset="0"/>
                <a:cs typeface="Arial" panose="020B0604020202020204" pitchFamily="34" charset="0"/>
              </a:rPr>
              <a:t>. </a:t>
            </a:r>
            <a:r>
              <a:rPr lang="en-US" sz="1200" dirty="0" smtClean="0">
                <a:solidFill>
                  <a:srgbClr val="000000"/>
                </a:solidFill>
                <a:latin typeface="Arial" panose="020B0604020202020204" pitchFamily="34" charset="0"/>
                <a:cs typeface="Arial" panose="020B0604020202020204" pitchFamily="34" charset="0"/>
              </a:rPr>
              <a:t>com/2009/01/marketing-mix.html</a:t>
            </a:r>
            <a:endParaRPr lang="en-US" sz="1200"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4">
            <a:lum bright="9000" contrast="10000"/>
            <a:extLst>
              <a:ext uri="{28A0092B-C50C-407E-A947-70E740481C1C}">
                <a14:useLocalDpi xmlns:a14="http://schemas.microsoft.com/office/drawing/2010/main" val="0"/>
              </a:ext>
            </a:extLst>
          </a:blip>
          <a:stretch>
            <a:fillRect/>
          </a:stretch>
        </p:blipFill>
        <p:spPr>
          <a:xfrm>
            <a:off x="6012160" y="1108603"/>
            <a:ext cx="2902119" cy="2133678"/>
          </a:xfrm>
          <a:prstGeom prst="rect">
            <a:avLst/>
          </a:prstGeom>
        </p:spPr>
      </p:pic>
      <p:sp>
        <p:nvSpPr>
          <p:cNvPr id="9" name="Rectangle 8"/>
          <p:cNvSpPr/>
          <p:nvPr/>
        </p:nvSpPr>
        <p:spPr>
          <a:xfrm>
            <a:off x="5940152" y="3645024"/>
            <a:ext cx="2958824" cy="584775"/>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1600" b="1" dirty="0" smtClean="0"/>
              <a:t>Fig 5.2 </a:t>
            </a:r>
            <a:r>
              <a:rPr lang="en-US" sz="1600" dirty="0" smtClean="0"/>
              <a:t>– The Marketing Mix</a:t>
            </a:r>
            <a:endParaRPr lang="en-US" sz="1600" dirty="0"/>
          </a:p>
        </p:txBody>
      </p:sp>
      <p:pic>
        <p:nvPicPr>
          <p:cNvPr id="10" name="Picture 2" descr="Image result for the marketing mix and tourism"/>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34611" y="4165610"/>
            <a:ext cx="2513853" cy="2484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9178615"/>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4422749"/>
          </a:xfrm>
          <a:prstGeom prst="rect">
            <a:avLst/>
          </a:prstGeom>
        </p:spPr>
        <p:txBody>
          <a:bodyPr wrap="square">
            <a:spAutoFit/>
          </a:bodyPr>
          <a:lstStyle/>
          <a:p>
            <a:pPr>
              <a:buClr>
                <a:srgbClr val="00B050"/>
              </a:buClr>
              <a:buSzPct val="80000"/>
            </a:pPr>
            <a:r>
              <a:rPr lang="en-US" sz="2010" b="1" dirty="0" smtClean="0">
                <a:solidFill>
                  <a:srgbClr val="C00000"/>
                </a:solidFill>
              </a:rPr>
              <a:t>Market </a:t>
            </a:r>
            <a:r>
              <a:rPr lang="en-US" sz="2010" b="1" dirty="0">
                <a:solidFill>
                  <a:srgbClr val="C00000"/>
                </a:solidFill>
              </a:rPr>
              <a:t>segmentation and targeting</a:t>
            </a:r>
          </a:p>
          <a:p>
            <a:pPr marL="342900" indent="-342900">
              <a:buClr>
                <a:srgbClr val="00B050"/>
              </a:buClr>
              <a:buSzPct val="80000"/>
              <a:buFont typeface="Arial" panose="020B0604020202020204" pitchFamily="34" charset="0"/>
              <a:buChar char="►"/>
            </a:pPr>
            <a:r>
              <a:rPr lang="en-US" sz="2010" dirty="0"/>
              <a:t>Market segmentation is the process through which a target market is selected for the products and services being offered. </a:t>
            </a:r>
            <a:endParaRPr lang="en-US" sz="2010" dirty="0" smtClean="0"/>
          </a:p>
          <a:p>
            <a:pPr marL="342900" indent="-342900">
              <a:buClr>
                <a:srgbClr val="00B050"/>
              </a:buClr>
              <a:buSzPct val="80000"/>
              <a:buFont typeface="Arial" panose="020B0604020202020204" pitchFamily="34" charset="0"/>
              <a:buChar char="►"/>
            </a:pPr>
            <a:r>
              <a:rPr lang="en-US" sz="2010" dirty="0" smtClean="0"/>
              <a:t>Customers </a:t>
            </a:r>
            <a:r>
              <a:rPr lang="en-US" sz="2010" dirty="0"/>
              <a:t>are grouped or classified according to a number of pre-set characteristics and the market is divided into a series </a:t>
            </a:r>
            <a:r>
              <a:rPr lang="en-US" sz="2010" dirty="0" smtClean="0"/>
              <a:t>of ‘</a:t>
            </a:r>
            <a:r>
              <a:rPr lang="en-US" sz="2010" b="1" dirty="0">
                <a:solidFill>
                  <a:srgbClr val="FF0000"/>
                </a:solidFill>
              </a:rPr>
              <a:t>segments</a:t>
            </a:r>
            <a:r>
              <a:rPr lang="en-US" sz="2010" dirty="0"/>
              <a:t>’ based on these characteristics.</a:t>
            </a:r>
          </a:p>
          <a:p>
            <a:pPr>
              <a:buClr>
                <a:srgbClr val="00B050"/>
              </a:buClr>
              <a:buSzPct val="80000"/>
            </a:pPr>
            <a:r>
              <a:rPr lang="en-US" sz="2010" b="1" dirty="0" smtClean="0">
                <a:solidFill>
                  <a:srgbClr val="C00000"/>
                </a:solidFill>
              </a:rPr>
              <a:t>Identify </a:t>
            </a:r>
            <a:r>
              <a:rPr lang="en-US" sz="2010" b="1" dirty="0">
                <a:solidFill>
                  <a:srgbClr val="C00000"/>
                </a:solidFill>
              </a:rPr>
              <a:t>the different market segments targeted by travel and tourism providers</a:t>
            </a:r>
          </a:p>
          <a:p>
            <a:pPr marL="342900" indent="-342900">
              <a:buClr>
                <a:srgbClr val="00B050"/>
              </a:buClr>
              <a:buSzPct val="80000"/>
              <a:buFont typeface="Arial" panose="020B0604020202020204" pitchFamily="34" charset="0"/>
              <a:buChar char="►"/>
            </a:pPr>
            <a:r>
              <a:rPr lang="en-US" sz="2010" dirty="0"/>
              <a:t>This process allows an organisation to identify one or more specific target market/s upon which to focus its marketing efforts. </a:t>
            </a:r>
            <a:endParaRPr lang="en-US" sz="2010" dirty="0" smtClean="0"/>
          </a:p>
          <a:p>
            <a:pPr marL="342900" indent="-342900">
              <a:buClr>
                <a:srgbClr val="00B050"/>
              </a:buClr>
              <a:buSzPct val="80000"/>
              <a:buFont typeface="Arial" panose="020B0604020202020204" pitchFamily="34" charset="0"/>
              <a:buChar char="►"/>
            </a:pPr>
            <a:r>
              <a:rPr lang="en-US" sz="2010" dirty="0" smtClean="0"/>
              <a:t>This </a:t>
            </a:r>
            <a:r>
              <a:rPr lang="en-US" sz="2010" dirty="0"/>
              <a:t>means that a tourism provider can target only those customers who are likely to be interested </a:t>
            </a:r>
            <a:r>
              <a:rPr lang="en-US" sz="2010" dirty="0" smtClean="0"/>
              <a:t/>
            </a:r>
            <a:br>
              <a:rPr lang="en-US" sz="2010" dirty="0" smtClean="0"/>
            </a:br>
            <a:r>
              <a:rPr lang="en-US" sz="2010" dirty="0" smtClean="0"/>
              <a:t>in </a:t>
            </a:r>
            <a:r>
              <a:rPr lang="en-US" sz="2010" dirty="0"/>
              <a:t>the product, thus </a:t>
            </a:r>
            <a:r>
              <a:rPr lang="en-US" sz="2010" dirty="0" smtClean="0"/>
              <a:t/>
            </a:r>
            <a:br>
              <a:rPr lang="en-US" sz="2010" dirty="0" smtClean="0"/>
            </a:br>
            <a:r>
              <a:rPr lang="en-US" sz="2010" dirty="0" smtClean="0"/>
              <a:t>saving </a:t>
            </a:r>
            <a:r>
              <a:rPr lang="en-US" sz="2010" dirty="0"/>
              <a:t>time and money.</a:t>
            </a:r>
            <a:endParaRPr lang="en-US" sz="201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191</a:t>
            </a:r>
            <a:endParaRPr lang="en-GB" sz="1400" b="1" dirty="0">
              <a:latin typeface="Calibri" panose="020F0502020204030204" pitchFamily="34" charset="0"/>
            </a:endParaRPr>
          </a:p>
        </p:txBody>
      </p:sp>
      <p:pic>
        <p:nvPicPr>
          <p:cNvPr id="29698" name="Picture 2" descr="Image result for travel and tourism market segment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635897" y="4653136"/>
            <a:ext cx="5256584" cy="199186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331640" y="5721671"/>
            <a:ext cx="2304256" cy="923330"/>
          </a:xfrm>
          <a:prstGeom prst="rect">
            <a:avLst/>
          </a:prstGeom>
          <a:noFill/>
        </p:spPr>
        <p:txBody>
          <a:bodyPr wrap="square" rtlCol="0">
            <a:spAutoFit/>
          </a:bodyPr>
          <a:lstStyle/>
          <a:p>
            <a:pPr marL="285750" indent="-285750">
              <a:buClr>
                <a:srgbClr val="00B050"/>
              </a:buClr>
              <a:buSzPct val="80000"/>
              <a:buFont typeface="Arial" panose="020B0604020202020204" pitchFamily="34" charset="0"/>
              <a:buChar char="►"/>
            </a:pPr>
            <a:r>
              <a:rPr lang="en-US" dirty="0" smtClean="0"/>
              <a:t>Costa </a:t>
            </a:r>
            <a:r>
              <a:rPr lang="en-US" dirty="0" err="1" smtClean="0"/>
              <a:t>Daurada</a:t>
            </a:r>
            <a:r>
              <a:rPr lang="en-US" dirty="0" smtClean="0"/>
              <a:t> tourists per season</a:t>
            </a:r>
            <a:endParaRPr lang="en-US" dirty="0"/>
          </a:p>
        </p:txBody>
      </p:sp>
    </p:spTree>
    <p:extLst>
      <p:ext uri="{BB962C8B-B14F-4D97-AF65-F5344CB8AC3E}">
        <p14:creationId xmlns:p14="http://schemas.microsoft.com/office/powerpoint/2010/main" val="717142784"/>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793894"/>
          </a:xfrm>
          <a:prstGeom prst="rect">
            <a:avLst/>
          </a:prstGeom>
        </p:spPr>
        <p:txBody>
          <a:bodyPr wrap="square">
            <a:spAutoFit/>
          </a:bodyPr>
          <a:lstStyle/>
          <a:p>
            <a:pPr>
              <a:buClr>
                <a:srgbClr val="00B050"/>
              </a:buClr>
              <a:buSzPct val="80000"/>
            </a:pPr>
            <a:r>
              <a:rPr lang="en-US" sz="1900" b="1" dirty="0" smtClean="0">
                <a:solidFill>
                  <a:srgbClr val="C00000"/>
                </a:solidFill>
              </a:rPr>
              <a:t>Geographic</a:t>
            </a:r>
            <a:r>
              <a:rPr lang="en-US" sz="1900" b="1" dirty="0">
                <a:solidFill>
                  <a:srgbClr val="C00000"/>
                </a:solidFill>
              </a:rPr>
              <a:t>, demographic and lifestyle segments</a:t>
            </a:r>
          </a:p>
          <a:p>
            <a:pPr marL="342900" indent="-342900">
              <a:buClr>
                <a:srgbClr val="00B050"/>
              </a:buClr>
              <a:buSzPct val="80000"/>
              <a:buFont typeface="Arial" panose="020B0604020202020204" pitchFamily="34" charset="0"/>
              <a:buChar char="►"/>
            </a:pPr>
            <a:r>
              <a:rPr lang="en-US" sz="1900" dirty="0"/>
              <a:t>The following table (Fig. </a:t>
            </a:r>
            <a:r>
              <a:rPr lang="en-US" sz="1900" b="1" dirty="0"/>
              <a:t>5.3</a:t>
            </a:r>
            <a:r>
              <a:rPr lang="en-US" sz="1900" dirty="0"/>
              <a:t>) identifies the three main forms of market segmentation commonly used by travel and tourism providers. These are, however, by no means the only forms of segmentation used</a:t>
            </a:r>
            <a:r>
              <a:rPr lang="en-US" sz="1900" dirty="0" smtClean="0"/>
              <a:t>.</a:t>
            </a:r>
          </a:p>
          <a:p>
            <a:pPr marL="342900" indent="-342900">
              <a:buClr>
                <a:srgbClr val="00B050"/>
              </a:buClr>
              <a:buSzPct val="80000"/>
              <a:buFont typeface="Arial" panose="020B0604020202020204" pitchFamily="34" charset="0"/>
              <a:buChar char="►"/>
            </a:pPr>
            <a:endParaRPr lang="en-US" sz="1900" dirty="0" smtClean="0"/>
          </a:p>
          <a:p>
            <a:pPr marL="342900" indent="-342900">
              <a:buClr>
                <a:srgbClr val="00B050"/>
              </a:buClr>
              <a:buSzPct val="80000"/>
              <a:buFont typeface="Arial" panose="020B0604020202020204" pitchFamily="34" charset="0"/>
              <a:buChar char="►"/>
            </a:pPr>
            <a:endParaRPr lang="en-US" sz="1900" dirty="0"/>
          </a:p>
          <a:p>
            <a:pPr marL="342900" indent="-342900">
              <a:buClr>
                <a:srgbClr val="00B050"/>
              </a:buClr>
              <a:buSzPct val="80000"/>
              <a:buFont typeface="Arial" panose="020B0604020202020204" pitchFamily="34" charset="0"/>
              <a:buChar char="►"/>
            </a:pPr>
            <a:endParaRPr lang="en-US" sz="1900" dirty="0" smtClean="0"/>
          </a:p>
          <a:p>
            <a:pPr marL="342900" indent="-342900">
              <a:buClr>
                <a:srgbClr val="00B050"/>
              </a:buClr>
              <a:buSzPct val="80000"/>
              <a:buFont typeface="Arial" panose="020B0604020202020204" pitchFamily="34" charset="0"/>
              <a:buChar char="►"/>
            </a:pPr>
            <a:endParaRPr lang="en-US" sz="1900" dirty="0"/>
          </a:p>
          <a:p>
            <a:pPr marL="342900" indent="-342900">
              <a:buClr>
                <a:srgbClr val="00B050"/>
              </a:buClr>
              <a:buSzPct val="80000"/>
              <a:buFont typeface="Arial" panose="020B0604020202020204" pitchFamily="34" charset="0"/>
              <a:buChar char="►"/>
            </a:pPr>
            <a:endParaRPr lang="en-US" sz="1900" dirty="0" smtClean="0"/>
          </a:p>
          <a:p>
            <a:pPr marL="342900" indent="-342900">
              <a:buClr>
                <a:srgbClr val="00B050"/>
              </a:buClr>
              <a:buSzPct val="80000"/>
              <a:buFont typeface="Arial" panose="020B0604020202020204" pitchFamily="34" charset="0"/>
              <a:buChar char="►"/>
            </a:pPr>
            <a:endParaRPr lang="en-US" sz="1900" dirty="0"/>
          </a:p>
          <a:p>
            <a:pPr marL="342900" indent="-342900">
              <a:buClr>
                <a:srgbClr val="00B050"/>
              </a:buClr>
              <a:buSzPct val="80000"/>
              <a:buFont typeface="Arial" panose="020B0604020202020204" pitchFamily="34" charset="0"/>
              <a:buChar char="►"/>
            </a:pPr>
            <a:endParaRPr lang="en-US" sz="1900" dirty="0" smtClean="0"/>
          </a:p>
          <a:p>
            <a:pPr marL="342900" indent="-342900">
              <a:buClr>
                <a:srgbClr val="00B050"/>
              </a:buClr>
              <a:buSzPct val="80000"/>
              <a:buFont typeface="Arial" panose="020B0604020202020204" pitchFamily="34" charset="0"/>
              <a:buChar char="►"/>
            </a:pPr>
            <a:endParaRPr lang="en-US" sz="1900" dirty="0"/>
          </a:p>
          <a:p>
            <a:pPr marL="342900" indent="-342900">
              <a:buClr>
                <a:srgbClr val="00B050"/>
              </a:buClr>
              <a:buSzPct val="80000"/>
              <a:buFont typeface="Arial" panose="020B0604020202020204" pitchFamily="34" charset="0"/>
              <a:buChar char="►"/>
            </a:pPr>
            <a:endParaRPr lang="en-US" sz="1900" dirty="0" smtClean="0"/>
          </a:p>
          <a:p>
            <a:pPr marL="342900" indent="-342900">
              <a:buClr>
                <a:srgbClr val="00B050"/>
              </a:buClr>
              <a:buSzPct val="80000"/>
              <a:buFont typeface="Arial" panose="020B0604020202020204" pitchFamily="34" charset="0"/>
              <a:buChar char="►"/>
            </a:pPr>
            <a:r>
              <a:rPr lang="en-US" sz="1900" dirty="0"/>
              <a:t>The travel and tourism industry has worked at refining specific market segments; example, the grey market - by age, sports tourists and medical tourists - by lifestyle. It is common practice in the travel and tourism industry to use market segmentation and the results of market research in order to build a customer profile, which sets out the characteristics of a typical customer or product user.</a:t>
            </a:r>
            <a:endParaRPr lang="en-US" sz="19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191</a:t>
            </a:r>
            <a:endParaRPr lang="en-GB" sz="1400" b="1" dirty="0">
              <a:latin typeface="Calibri" panose="020F0502020204030204" pitchFamily="34" charset="0"/>
            </a:endParaRPr>
          </a:p>
        </p:txBody>
      </p:sp>
      <p:sp>
        <p:nvSpPr>
          <p:cNvPr id="8" name="Rectangle 7"/>
          <p:cNvSpPr/>
          <p:nvPr/>
        </p:nvSpPr>
        <p:spPr>
          <a:xfrm>
            <a:off x="1907704" y="4571836"/>
            <a:ext cx="4752528" cy="369332"/>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b="1" dirty="0" smtClean="0"/>
              <a:t>Fig 5.2 </a:t>
            </a:r>
            <a:r>
              <a:rPr lang="en-US" dirty="0" smtClean="0"/>
              <a:t>– </a:t>
            </a:r>
            <a:r>
              <a:rPr lang="en-US" dirty="0"/>
              <a:t>Forms of market segmentation</a:t>
            </a:r>
          </a:p>
        </p:txBody>
      </p:sp>
      <p:graphicFrame>
        <p:nvGraphicFramePr>
          <p:cNvPr id="3" name="Table 2"/>
          <p:cNvGraphicFramePr>
            <a:graphicFrameLocks noGrp="1"/>
          </p:cNvGraphicFramePr>
          <p:nvPr>
            <p:extLst>
              <p:ext uri="{D42A27DB-BD31-4B8C-83A1-F6EECF244321}">
                <p14:modId xmlns:p14="http://schemas.microsoft.com/office/powerpoint/2010/main" val="3091824087"/>
              </p:ext>
            </p:extLst>
          </p:nvPr>
        </p:nvGraphicFramePr>
        <p:xfrm>
          <a:off x="206202" y="2420888"/>
          <a:ext cx="8686278" cy="2153920"/>
        </p:xfrm>
        <a:graphic>
          <a:graphicData uri="http://schemas.openxmlformats.org/drawingml/2006/table">
            <a:tbl>
              <a:tblPr firstRow="1" bandRow="1">
                <a:tableStyleId>{9DCAF9ED-07DC-4A11-8D7F-57B35C25682E}</a:tableStyleId>
              </a:tblPr>
              <a:tblGrid>
                <a:gridCol w="3141662"/>
                <a:gridCol w="5544616"/>
              </a:tblGrid>
              <a:tr h="370840">
                <a:tc>
                  <a:txBody>
                    <a:bodyPr/>
                    <a:lstStyle/>
                    <a:p>
                      <a:r>
                        <a:rPr lang="en-US" sz="1650" dirty="0" smtClean="0">
                          <a:latin typeface="Arial" panose="020B0604020202020204" pitchFamily="34" charset="0"/>
                          <a:cs typeface="Arial" panose="020B0604020202020204" pitchFamily="34" charset="0"/>
                        </a:rPr>
                        <a:t>Forms of Market Segmentation</a:t>
                      </a:r>
                      <a:endParaRPr lang="en-US" sz="16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50" dirty="0" smtClean="0">
                          <a:latin typeface="Arial" panose="020B0604020202020204" pitchFamily="34" charset="0"/>
                          <a:cs typeface="Arial" panose="020B0604020202020204" pitchFamily="34" charset="0"/>
                        </a:rPr>
                        <a:t>Customers ‘classified’ by these typical characteristics</a:t>
                      </a:r>
                      <a:endParaRPr lang="en-US" sz="16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50" dirty="0" smtClean="0">
                          <a:latin typeface="Arial" panose="020B0604020202020204" pitchFamily="34" charset="0"/>
                          <a:cs typeface="Arial" panose="020B0604020202020204" pitchFamily="34" charset="0"/>
                        </a:rPr>
                        <a:t>Geographic segment</a:t>
                      </a:r>
                      <a:endParaRPr lang="en-US" sz="16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50" dirty="0" smtClean="0">
                          <a:latin typeface="Arial" panose="020B0604020202020204" pitchFamily="34" charset="0"/>
                          <a:cs typeface="Arial" panose="020B0604020202020204" pitchFamily="34" charset="0"/>
                        </a:rPr>
                        <a:t>By locality, area, region, etc. This includes domestic versus overseas visitors.</a:t>
                      </a:r>
                      <a:endParaRPr lang="en-US" sz="16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50" dirty="0" smtClean="0">
                          <a:latin typeface="Arial" panose="020B0604020202020204" pitchFamily="34" charset="0"/>
                          <a:cs typeface="Arial" panose="020B0604020202020204" pitchFamily="34" charset="0"/>
                        </a:rPr>
                        <a:t>Demographic segment</a:t>
                      </a:r>
                      <a:endParaRPr lang="en-US" sz="16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50" dirty="0" smtClean="0">
                          <a:latin typeface="Arial" panose="020B0604020202020204" pitchFamily="34" charset="0"/>
                          <a:cs typeface="Arial" panose="020B0604020202020204" pitchFamily="34" charset="0"/>
                        </a:rPr>
                        <a:t>By age, gender, ethnicity, levels of disposable income etc.</a:t>
                      </a:r>
                      <a:endParaRPr lang="en-US" sz="16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50" dirty="0" smtClean="0">
                          <a:latin typeface="Arial" panose="020B0604020202020204" pitchFamily="34" charset="0"/>
                          <a:cs typeface="Arial" panose="020B0604020202020204" pitchFamily="34" charset="0"/>
                        </a:rPr>
                        <a:t>Lifestyle segment (also known as psychographic segment)</a:t>
                      </a:r>
                      <a:endParaRPr lang="en-US" sz="16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50" dirty="0" smtClean="0">
                          <a:latin typeface="Arial" panose="020B0604020202020204" pitchFamily="34" charset="0"/>
                          <a:cs typeface="Arial" panose="020B0604020202020204" pitchFamily="34" charset="0"/>
                        </a:rPr>
                        <a:t>By socio-economic factors such as level of education or profession as well as interests and attitudes.</a:t>
                      </a:r>
                      <a:endParaRPr lang="en-US" sz="16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08206815"/>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7266706" cy="5016758"/>
          </a:xfrm>
          <a:prstGeom prst="rect">
            <a:avLst/>
          </a:prstGeom>
        </p:spPr>
        <p:txBody>
          <a:bodyPr wrap="square">
            <a:spAutoFit/>
          </a:bodyPr>
          <a:lstStyle/>
          <a:p>
            <a:pPr>
              <a:buClr>
                <a:srgbClr val="00B050"/>
              </a:buClr>
              <a:buSzPct val="80000"/>
            </a:pPr>
            <a:r>
              <a:rPr lang="en-US" sz="2000" b="1" dirty="0" smtClean="0">
                <a:solidFill>
                  <a:srgbClr val="C00000"/>
                </a:solidFill>
              </a:rPr>
              <a:t>Explain </a:t>
            </a:r>
            <a:r>
              <a:rPr lang="en-US" sz="2000" b="1" dirty="0">
                <a:solidFill>
                  <a:srgbClr val="C00000"/>
                </a:solidFill>
              </a:rPr>
              <a:t>how specific travel and tourism products are developed to cater for the needs and expectations of different market segments</a:t>
            </a:r>
          </a:p>
          <a:p>
            <a:pPr marL="342900" indent="-342900">
              <a:buClr>
                <a:srgbClr val="00B050"/>
              </a:buClr>
              <a:buSzPct val="80000"/>
              <a:buFont typeface="Arial" panose="020B0604020202020204" pitchFamily="34" charset="0"/>
              <a:buChar char="►"/>
            </a:pPr>
            <a:r>
              <a:rPr lang="en-US" sz="2000" dirty="0"/>
              <a:t>In order to remain competitive in this dynamic industry, providers create new and exciting product packages to offer to customers, in order to fulfil their needs and expectations. </a:t>
            </a:r>
            <a:endParaRPr lang="en-US" sz="2000" dirty="0" smtClean="0"/>
          </a:p>
          <a:p>
            <a:pPr marL="342900" indent="-342900">
              <a:buClr>
                <a:srgbClr val="00B050"/>
              </a:buClr>
              <a:buSzPct val="80000"/>
              <a:buFont typeface="Arial" panose="020B0604020202020204" pitchFamily="34" charset="0"/>
              <a:buChar char="►"/>
            </a:pPr>
            <a:r>
              <a:rPr lang="en-US" sz="2000" dirty="0" smtClean="0"/>
              <a:t>However</a:t>
            </a:r>
            <a:r>
              <a:rPr lang="en-US" sz="2000" dirty="0"/>
              <a:t>, as it is not possible to know exactly what every customer does need or expect from a holiday or travel experience, organisations operating in the travel and tourism industry often try to cater to the likely needs or expectations of the specific market segments.</a:t>
            </a:r>
          </a:p>
          <a:p>
            <a:pPr marL="342900" indent="-342900">
              <a:buClr>
                <a:srgbClr val="00B050"/>
              </a:buClr>
              <a:buSzPct val="80000"/>
              <a:buFont typeface="Arial" panose="020B0604020202020204" pitchFamily="34" charset="0"/>
              <a:buChar char="►"/>
            </a:pPr>
            <a:r>
              <a:rPr lang="en-US" sz="2000" dirty="0"/>
              <a:t>In order to be able to accomplish this, travel and tourism providers must understand the different types of products that are already available within the market, and be able to match different types of products with different types of customers. </a:t>
            </a:r>
            <a:r>
              <a:rPr lang="en-US" sz="2000" dirty="0" smtClean="0"/>
              <a:t>Market </a:t>
            </a:r>
            <a:r>
              <a:rPr lang="en-US" sz="2000" dirty="0"/>
              <a:t>research helps in this aim.</a:t>
            </a:r>
            <a:endParaRPr lang="en-US" sz="20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192</a:t>
            </a:r>
            <a:endParaRPr lang="en-GB" sz="1400" b="1" dirty="0">
              <a:latin typeface="Calibri" panose="020F0502020204030204" pitchFamily="34" charset="0"/>
            </a:endParaRPr>
          </a:p>
        </p:txBody>
      </p:sp>
      <p:pic>
        <p:nvPicPr>
          <p:cNvPr id="30722" name="Picture 2" descr="Image result for visitor expectations dubai"/>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446218" y="1124745"/>
            <a:ext cx="1512168" cy="13681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visitor expectations dubai"/>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446218" y="5301208"/>
            <a:ext cx="1512168" cy="136815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visitor expectations dubai"/>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446218" y="2508368"/>
            <a:ext cx="1512168" cy="136815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Image result for visitor expectations dubai"/>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7452320" y="3891993"/>
            <a:ext cx="1512168" cy="139374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4349874" y="6253945"/>
            <a:ext cx="3102446" cy="430887"/>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2200" dirty="0" smtClean="0"/>
              <a:t>Dubai Visitors 2017</a:t>
            </a:r>
            <a:endParaRPr lang="en-US" sz="2200" dirty="0"/>
          </a:p>
        </p:txBody>
      </p:sp>
    </p:spTree>
    <p:extLst>
      <p:ext uri="{BB962C8B-B14F-4D97-AF65-F5344CB8AC3E}">
        <p14:creationId xmlns:p14="http://schemas.microsoft.com/office/powerpoint/2010/main" val="1653445925"/>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1323439"/>
          </a:xfrm>
          <a:prstGeom prst="rect">
            <a:avLst/>
          </a:prstGeom>
        </p:spPr>
        <p:txBody>
          <a:bodyPr wrap="square">
            <a:spAutoFit/>
          </a:bodyPr>
          <a:lstStyle/>
          <a:p>
            <a:pPr>
              <a:buClr>
                <a:srgbClr val="00B050"/>
              </a:buClr>
              <a:buSzPct val="80000"/>
            </a:pPr>
            <a:r>
              <a:rPr lang="en-US" sz="2000" b="1" dirty="0" smtClean="0">
                <a:solidFill>
                  <a:srgbClr val="C00000"/>
                </a:solidFill>
              </a:rPr>
              <a:t>Products </a:t>
            </a:r>
            <a:r>
              <a:rPr lang="en-US" sz="2000" b="1" dirty="0">
                <a:solidFill>
                  <a:srgbClr val="C00000"/>
                </a:solidFill>
              </a:rPr>
              <a:t>explained and the relationship with market segments</a:t>
            </a:r>
          </a:p>
          <a:p>
            <a:pPr marL="342900" indent="-342900">
              <a:buClr>
                <a:srgbClr val="00B050"/>
              </a:buClr>
              <a:buSzPct val="80000"/>
              <a:buFont typeface="Arial" panose="020B0604020202020204" pitchFamily="34" charset="0"/>
              <a:buChar char="►"/>
            </a:pPr>
            <a:r>
              <a:rPr lang="en-US" sz="2000" dirty="0"/>
              <a:t>It would be impossible to list here all of the available types of travel and tourism products. Instead, we must loosely classify some of the products available under industry specific components (Fig. </a:t>
            </a:r>
            <a:r>
              <a:rPr lang="en-US" sz="2000" b="1" dirty="0"/>
              <a:t>5.4</a:t>
            </a:r>
            <a:r>
              <a:rPr lang="en-US" sz="2000" dirty="0"/>
              <a:t>).</a:t>
            </a:r>
            <a:endParaRPr lang="en-US" sz="20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192</a:t>
            </a:r>
            <a:endParaRPr lang="en-GB" sz="1400" b="1" dirty="0">
              <a:latin typeface="Calibri" panose="020F0502020204030204" pitchFamily="34" charset="0"/>
            </a:endParaRPr>
          </a:p>
        </p:txBody>
      </p:sp>
      <p:sp>
        <p:nvSpPr>
          <p:cNvPr id="13" name="Rectangle 12"/>
          <p:cNvSpPr/>
          <p:nvPr/>
        </p:nvSpPr>
        <p:spPr>
          <a:xfrm>
            <a:off x="1907704" y="6309320"/>
            <a:ext cx="5256584" cy="369332"/>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b="1" dirty="0" smtClean="0"/>
              <a:t>Fig 5.4 </a:t>
            </a:r>
            <a:r>
              <a:rPr lang="en-US" dirty="0" smtClean="0"/>
              <a:t>– </a:t>
            </a:r>
            <a:r>
              <a:rPr lang="en-US" dirty="0"/>
              <a:t>Product types and their relationship</a:t>
            </a:r>
          </a:p>
        </p:txBody>
      </p:sp>
      <p:graphicFrame>
        <p:nvGraphicFramePr>
          <p:cNvPr id="14" name="Table 13"/>
          <p:cNvGraphicFramePr>
            <a:graphicFrameLocks noGrp="1"/>
          </p:cNvGraphicFramePr>
          <p:nvPr>
            <p:extLst>
              <p:ext uri="{D42A27DB-BD31-4B8C-83A1-F6EECF244321}">
                <p14:modId xmlns:p14="http://schemas.microsoft.com/office/powerpoint/2010/main" val="3498643753"/>
              </p:ext>
            </p:extLst>
          </p:nvPr>
        </p:nvGraphicFramePr>
        <p:xfrm>
          <a:off x="206203" y="2458536"/>
          <a:ext cx="8686277" cy="3845560"/>
        </p:xfrm>
        <a:graphic>
          <a:graphicData uri="http://schemas.openxmlformats.org/drawingml/2006/table">
            <a:tbl>
              <a:tblPr firstRow="1" bandRow="1">
                <a:tableStyleId>{9DCAF9ED-07DC-4A11-8D7F-57B35C25682E}</a:tableStyleId>
              </a:tblPr>
              <a:tblGrid>
                <a:gridCol w="2205557"/>
                <a:gridCol w="2880320"/>
                <a:gridCol w="3600400"/>
              </a:tblGrid>
              <a:tr h="370840">
                <a:tc>
                  <a:txBody>
                    <a:bodyPr/>
                    <a:lstStyle/>
                    <a:p>
                      <a:r>
                        <a:rPr lang="en-US" sz="1650" dirty="0" smtClean="0">
                          <a:latin typeface="Arial" panose="020B0604020202020204" pitchFamily="34" charset="0"/>
                          <a:cs typeface="Arial" panose="020B0604020202020204" pitchFamily="34" charset="0"/>
                        </a:rPr>
                        <a:t>Type of product</a:t>
                      </a:r>
                      <a:endParaRPr lang="en-US" sz="16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lang="en-US" sz="1650" dirty="0" smtClean="0">
                          <a:latin typeface="Arial" panose="020B0604020202020204" pitchFamily="34" charset="0"/>
                          <a:cs typeface="Arial" panose="020B0604020202020204" pitchFamily="34" charset="0"/>
                        </a:rPr>
                        <a:t>Example of relationship with different</a:t>
                      </a:r>
                      <a:r>
                        <a:rPr lang="en-US" sz="1650" baseline="0" dirty="0" smtClean="0">
                          <a:latin typeface="Arial" panose="020B0604020202020204" pitchFamily="34" charset="0"/>
                          <a:cs typeface="Arial" panose="020B0604020202020204" pitchFamily="34" charset="0"/>
                        </a:rPr>
                        <a:t> </a:t>
                      </a:r>
                      <a:r>
                        <a:rPr lang="en-US" sz="1650" dirty="0" smtClean="0">
                          <a:latin typeface="Arial" panose="020B0604020202020204" pitchFamily="34" charset="0"/>
                          <a:cs typeface="Arial" panose="020B0604020202020204" pitchFamily="34" charset="0"/>
                        </a:rPr>
                        <a:t>market segments</a:t>
                      </a:r>
                      <a:endParaRPr lang="en-US" sz="16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r>
              <a:tr h="370840">
                <a:tc>
                  <a:txBody>
                    <a:bodyPr/>
                    <a:lstStyle/>
                    <a:p>
                      <a:r>
                        <a:rPr lang="en-US" sz="2100" dirty="0" smtClean="0">
                          <a:latin typeface="Arial" panose="020B0604020202020204" pitchFamily="34" charset="0"/>
                          <a:cs typeface="Arial" panose="020B0604020202020204" pitchFamily="34" charset="0"/>
                        </a:rPr>
                        <a:t>Package holidays</a:t>
                      </a:r>
                      <a:endParaRPr lang="en-US" sz="21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100" dirty="0" smtClean="0">
                          <a:latin typeface="Arial" panose="020B0604020202020204" pitchFamily="34" charset="0"/>
                          <a:cs typeface="Arial" panose="020B0604020202020204" pitchFamily="34" charset="0"/>
                        </a:rPr>
                        <a:t>Families; Club 18-30; Groups - education; Special interest; Luxury/Budget etc.</a:t>
                      </a:r>
                      <a:endParaRPr lang="en-US" sz="21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2100" dirty="0" smtClean="0">
                          <a:latin typeface="Arial" panose="020B0604020202020204" pitchFamily="34" charset="0"/>
                          <a:cs typeface="Arial" panose="020B0604020202020204" pitchFamily="34" charset="0"/>
                        </a:rPr>
                        <a:t>Transport</a:t>
                      </a:r>
                      <a:endParaRPr lang="en-US" sz="21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100" dirty="0" smtClean="0">
                          <a:latin typeface="Arial" panose="020B0604020202020204" pitchFamily="34" charset="0"/>
                          <a:cs typeface="Arial" panose="020B0604020202020204" pitchFamily="34" charset="0"/>
                        </a:rPr>
                        <a:t>Age; Specific Needs - mobility; Families; Type of Customer - Business or Leisure; Luxury/ Budget;</a:t>
                      </a:r>
                      <a:endParaRPr lang="en-US" sz="21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33796" name="Picture 4" descr="Image result for package holiday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483768" y="2924943"/>
            <a:ext cx="2736304" cy="1664865"/>
          </a:xfrm>
          <a:prstGeom prst="rect">
            <a:avLst/>
          </a:prstGeom>
          <a:noFill/>
          <a:extLst>
            <a:ext uri="{909E8E84-426E-40DD-AFC4-6F175D3DCCD1}">
              <a14:hiddenFill xmlns:a14="http://schemas.microsoft.com/office/drawing/2010/main">
                <a:solidFill>
                  <a:srgbClr val="FFFFFF"/>
                </a:solidFill>
              </a14:hiddenFill>
            </a:ext>
          </a:extLst>
        </p:spPr>
      </p:pic>
      <p:pic>
        <p:nvPicPr>
          <p:cNvPr id="33798" name="Picture 6" descr="Image result for holiday car hir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2483768" y="4922361"/>
            <a:ext cx="2808312" cy="1381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553945"/>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Relationship between assessment objectives and </a:t>
            </a:r>
            <a:r>
              <a:rPr lang="en-US" sz="2300" dirty="0" smtClean="0"/>
              <a:t>components</a:t>
            </a:r>
            <a:endParaRPr lang="en-US" sz="2300" dirty="0"/>
          </a:p>
        </p:txBody>
      </p:sp>
      <p:graphicFrame>
        <p:nvGraphicFramePr>
          <p:cNvPr id="2" name="Table 1"/>
          <p:cNvGraphicFramePr>
            <a:graphicFrameLocks noGrp="1"/>
          </p:cNvGraphicFramePr>
          <p:nvPr>
            <p:extLst>
              <p:ext uri="{D42A27DB-BD31-4B8C-83A1-F6EECF244321}">
                <p14:modId xmlns:p14="http://schemas.microsoft.com/office/powerpoint/2010/main" val="2891929271"/>
              </p:ext>
            </p:extLst>
          </p:nvPr>
        </p:nvGraphicFramePr>
        <p:xfrm>
          <a:off x="297048" y="1959064"/>
          <a:ext cx="8451415" cy="4206240"/>
        </p:xfrm>
        <a:graphic>
          <a:graphicData uri="http://schemas.openxmlformats.org/drawingml/2006/table">
            <a:tbl>
              <a:tblPr firstRow="1" bandRow="1">
                <a:tableStyleId>{5C22544A-7EE6-4342-B048-85BDC9FD1C3A}</a:tableStyleId>
              </a:tblPr>
              <a:tblGrid>
                <a:gridCol w="1826680"/>
                <a:gridCol w="1553886"/>
                <a:gridCol w="1690283"/>
                <a:gridCol w="1690283"/>
                <a:gridCol w="1690283"/>
              </a:tblGrid>
              <a:tr h="370840">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Assessment</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objective</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1</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Core Paper</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2</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Alternative to</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Coursework</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3</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Coursework</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Approx. %</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total</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Qualification</a:t>
                      </a:r>
                      <a:endParaRPr lang="en-GB" dirty="0">
                        <a:latin typeface="Arial" panose="020B0604020202020204" pitchFamily="34" charset="0"/>
                        <a:cs typeface="Arial" panose="020B0604020202020204" pitchFamily="34" charset="0"/>
                      </a:endParaRPr>
                    </a:p>
                  </a:txBody>
                  <a:tcP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AO1 Knowledge with</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understanding</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AO2 Investigation</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analysis of</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evidence</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AO3 Interpretation</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evaluation</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192</a:t>
            </a:r>
            <a:endParaRPr lang="en-GB" sz="1400" b="1" dirty="0">
              <a:latin typeface="Calibri" panose="020F0502020204030204" pitchFamily="34" charset="0"/>
            </a:endParaRPr>
          </a:p>
        </p:txBody>
      </p:sp>
      <p:sp>
        <p:nvSpPr>
          <p:cNvPr id="13" name="Rectangle 12"/>
          <p:cNvSpPr/>
          <p:nvPr/>
        </p:nvSpPr>
        <p:spPr>
          <a:xfrm>
            <a:off x="1907704" y="6309320"/>
            <a:ext cx="5616624" cy="369332"/>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b="1" dirty="0" smtClean="0"/>
              <a:t>Fig 5.4 </a:t>
            </a:r>
            <a:r>
              <a:rPr lang="en-US" dirty="0" smtClean="0"/>
              <a:t>– </a:t>
            </a:r>
            <a:r>
              <a:rPr lang="en-US" dirty="0"/>
              <a:t>Product types and their relationship</a:t>
            </a:r>
          </a:p>
        </p:txBody>
      </p:sp>
      <p:graphicFrame>
        <p:nvGraphicFramePr>
          <p:cNvPr id="14" name="Table 13"/>
          <p:cNvGraphicFramePr>
            <a:graphicFrameLocks noGrp="1"/>
          </p:cNvGraphicFramePr>
          <p:nvPr>
            <p:extLst>
              <p:ext uri="{D42A27DB-BD31-4B8C-83A1-F6EECF244321}">
                <p14:modId xmlns:p14="http://schemas.microsoft.com/office/powerpoint/2010/main" val="1032941850"/>
              </p:ext>
            </p:extLst>
          </p:nvPr>
        </p:nvGraphicFramePr>
        <p:xfrm>
          <a:off x="206203" y="1162412"/>
          <a:ext cx="8686277" cy="5156200"/>
        </p:xfrm>
        <a:graphic>
          <a:graphicData uri="http://schemas.openxmlformats.org/drawingml/2006/table">
            <a:tbl>
              <a:tblPr firstRow="1" bandRow="1">
                <a:tableStyleId>{9DCAF9ED-07DC-4A11-8D7F-57B35C25682E}</a:tableStyleId>
              </a:tblPr>
              <a:tblGrid>
                <a:gridCol w="1917525"/>
                <a:gridCol w="3096344"/>
                <a:gridCol w="3672408"/>
              </a:tblGrid>
              <a:tr h="370840">
                <a:tc>
                  <a:txBody>
                    <a:bodyPr/>
                    <a:lstStyle/>
                    <a:p>
                      <a:r>
                        <a:rPr lang="en-US" sz="1800" dirty="0" smtClean="0">
                          <a:latin typeface="Arial" panose="020B0604020202020204" pitchFamily="34" charset="0"/>
                          <a:cs typeface="Arial" panose="020B0604020202020204" pitchFamily="34" charset="0"/>
                        </a:rPr>
                        <a:t>Type of product</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lang="en-US" sz="1800" dirty="0" smtClean="0">
                          <a:latin typeface="Arial" panose="020B0604020202020204" pitchFamily="34" charset="0"/>
                          <a:cs typeface="Arial" panose="020B0604020202020204" pitchFamily="34" charset="0"/>
                        </a:rPr>
                        <a:t>Example of relationship with different</a:t>
                      </a:r>
                      <a:r>
                        <a:rPr lang="en-US" sz="1800" baseline="0" dirty="0" smtClean="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market segments</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r>
              <a:tr h="370840">
                <a:tc>
                  <a:txBody>
                    <a:bodyPr/>
                    <a:lstStyle/>
                    <a:p>
                      <a:r>
                        <a:rPr lang="en-US" sz="2400" dirty="0" smtClean="0">
                          <a:latin typeface="Arial" panose="020B0604020202020204" pitchFamily="34" charset="0"/>
                          <a:cs typeface="Arial" panose="020B0604020202020204" pitchFamily="34" charset="0"/>
                        </a:rPr>
                        <a:t>Accommodation and catering</a:t>
                      </a:r>
                      <a:endParaRPr lang="en-US"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100" dirty="0" smtClean="0">
                          <a:latin typeface="Arial" panose="020B0604020202020204" pitchFamily="34" charset="0"/>
                          <a:cs typeface="Arial" panose="020B0604020202020204" pitchFamily="34" charset="0"/>
                        </a:rPr>
                        <a:t>Families; Singles; Groups;</a:t>
                      </a:r>
                    </a:p>
                    <a:p>
                      <a:r>
                        <a:rPr lang="en-US" sz="2100" dirty="0" smtClean="0">
                          <a:latin typeface="Arial" panose="020B0604020202020204" pitchFamily="34" charset="0"/>
                          <a:cs typeface="Arial" panose="020B0604020202020204" pitchFamily="34" charset="0"/>
                        </a:rPr>
                        <a:t>Types of Customer - Business or Leisure; Different Ages/Gender; Specific Needs; Luxury/Budget;</a:t>
                      </a:r>
                      <a:endParaRPr lang="en-US" sz="21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2400" dirty="0" smtClean="0">
                          <a:latin typeface="Arial" panose="020B0604020202020204" pitchFamily="34" charset="0"/>
                          <a:cs typeface="Arial" panose="020B0604020202020204" pitchFamily="34" charset="0"/>
                        </a:rPr>
                        <a:t>Tourist attractions</a:t>
                      </a:r>
                      <a:endParaRPr lang="en-US"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2400" dirty="0" smtClean="0">
                        <a:latin typeface="Arial" panose="020B0604020202020204" pitchFamily="34" charset="0"/>
                        <a:cs typeface="Arial" panose="020B0604020202020204" pitchFamily="34" charset="0"/>
                      </a:endParaRPr>
                    </a:p>
                    <a:p>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100" dirty="0" smtClean="0">
                          <a:latin typeface="Arial" panose="020B0604020202020204" pitchFamily="34" charset="0"/>
                          <a:cs typeface="Arial" panose="020B0604020202020204" pitchFamily="34" charset="0"/>
                        </a:rPr>
                        <a:t>Families; Groups; Ages/</a:t>
                      </a:r>
                      <a:r>
                        <a:rPr lang="en-US" sz="2100" baseline="0" dirty="0" smtClean="0">
                          <a:latin typeface="Arial" panose="020B0604020202020204" pitchFamily="34" charset="0"/>
                          <a:cs typeface="Arial" panose="020B0604020202020204" pitchFamily="34" charset="0"/>
                        </a:rPr>
                        <a:t> </a:t>
                      </a:r>
                      <a:r>
                        <a:rPr lang="en-US" sz="2100" dirty="0" smtClean="0">
                          <a:latin typeface="Arial" panose="020B0604020202020204" pitchFamily="34" charset="0"/>
                          <a:cs typeface="Arial" panose="020B0604020202020204" pitchFamily="34" charset="0"/>
                        </a:rPr>
                        <a:t>Genders; Specific Needs; Special Interest; Free Entrance;</a:t>
                      </a:r>
                      <a:endParaRPr lang="en-US" sz="21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2400" dirty="0" smtClean="0">
                          <a:latin typeface="Arial" panose="020B0604020202020204" pitchFamily="34" charset="0"/>
                          <a:cs typeface="Arial" panose="020B0604020202020204" pitchFamily="34" charset="0"/>
                        </a:rPr>
                        <a:t>Tourist information services</a:t>
                      </a:r>
                      <a:endParaRPr lang="en-US"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smtClean="0">
                        <a:latin typeface="Arial" panose="020B0604020202020204" pitchFamily="34" charset="0"/>
                        <a:cs typeface="Arial" panose="020B0604020202020204" pitchFamily="34" charset="0"/>
                      </a:endParaRPr>
                    </a:p>
                    <a:p>
                      <a:endParaRPr lang="en-US" sz="20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100" dirty="0" smtClean="0">
                          <a:latin typeface="Arial" panose="020B0604020202020204" pitchFamily="34" charset="0"/>
                          <a:cs typeface="Arial" panose="020B0604020202020204" pitchFamily="34" charset="0"/>
                        </a:rPr>
                        <a:t>Families; Singles; Groups; Types of Customer - Business or Leisure; Specific Needs; Special Interest;</a:t>
                      </a:r>
                      <a:endParaRPr lang="en-US" sz="21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32770" name="Picture 2" descr="Image result for caravan holida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339752" y="1628800"/>
            <a:ext cx="2640181" cy="1512168"/>
          </a:xfrm>
          <a:prstGeom prst="rect">
            <a:avLst/>
          </a:prstGeom>
          <a:noFill/>
          <a:extLst>
            <a:ext uri="{909E8E84-426E-40DD-AFC4-6F175D3DCCD1}">
              <a14:hiddenFill xmlns:a14="http://schemas.microsoft.com/office/drawing/2010/main">
                <a:solidFill>
                  <a:srgbClr val="FFFFFF"/>
                </a:solidFill>
              </a14:hiddenFill>
            </a:ext>
          </a:extLst>
        </p:spPr>
      </p:pic>
      <p:pic>
        <p:nvPicPr>
          <p:cNvPr id="32772" name="Picture 4" descr="Image result for tourist attraction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2364930" y="3356992"/>
            <a:ext cx="2615003" cy="1440160"/>
          </a:xfrm>
          <a:prstGeom prst="rect">
            <a:avLst/>
          </a:prstGeom>
          <a:noFill/>
          <a:extLst>
            <a:ext uri="{909E8E84-426E-40DD-AFC4-6F175D3DCCD1}">
              <a14:hiddenFill xmlns:a14="http://schemas.microsoft.com/office/drawing/2010/main">
                <a:solidFill>
                  <a:srgbClr val="FFFFFF"/>
                </a:solidFill>
              </a14:hiddenFill>
            </a:ext>
          </a:extLst>
        </p:spPr>
      </p:pic>
      <p:pic>
        <p:nvPicPr>
          <p:cNvPr id="32774" name="Picture 6" descr="Image result for tourist information offic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2325216" y="4869160"/>
            <a:ext cx="2654717" cy="144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434657"/>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509200"/>
          </a:xfrm>
          <a:prstGeom prst="rect">
            <a:avLst/>
          </a:prstGeom>
        </p:spPr>
        <p:txBody>
          <a:bodyPr wrap="square">
            <a:spAutoFit/>
          </a:bodyPr>
          <a:lstStyle/>
          <a:p>
            <a:pPr>
              <a:buClr>
                <a:srgbClr val="00B050"/>
              </a:buClr>
              <a:buSzPct val="80000"/>
            </a:pPr>
            <a:r>
              <a:rPr lang="en-US" sz="2200" b="1" dirty="0" smtClean="0">
                <a:solidFill>
                  <a:srgbClr val="C00000"/>
                </a:solidFill>
              </a:rPr>
              <a:t>Specific </a:t>
            </a:r>
            <a:r>
              <a:rPr lang="en-US" sz="2200" b="1" dirty="0">
                <a:solidFill>
                  <a:srgbClr val="C00000"/>
                </a:solidFill>
              </a:rPr>
              <a:t>travel and tourism products </a:t>
            </a:r>
            <a:endParaRPr lang="en-US" sz="2200" b="1" dirty="0" smtClean="0">
              <a:solidFill>
                <a:srgbClr val="C00000"/>
              </a:solidFill>
            </a:endParaRPr>
          </a:p>
          <a:p>
            <a:pPr>
              <a:buClr>
                <a:srgbClr val="00B050"/>
              </a:buClr>
              <a:buSzPct val="80000"/>
            </a:pPr>
            <a:r>
              <a:rPr lang="en-US" sz="2200" b="1" dirty="0" smtClean="0">
                <a:solidFill>
                  <a:srgbClr val="C00000"/>
                </a:solidFill>
              </a:rPr>
              <a:t>Package </a:t>
            </a:r>
            <a:r>
              <a:rPr lang="en-US" sz="2200" b="1" dirty="0">
                <a:solidFill>
                  <a:srgbClr val="C00000"/>
                </a:solidFill>
              </a:rPr>
              <a:t>Holidays</a:t>
            </a:r>
          </a:p>
          <a:p>
            <a:pPr marL="342900" indent="-342900">
              <a:buClr>
                <a:srgbClr val="00B050"/>
              </a:buClr>
              <a:buSzPct val="80000"/>
              <a:buFont typeface="Arial" panose="020B0604020202020204" pitchFamily="34" charset="0"/>
              <a:buChar char="►"/>
            </a:pPr>
            <a:r>
              <a:rPr lang="en-US" sz="2200" dirty="0"/>
              <a:t>A package holiday consists of transport and accommodation advertised and sold together by a tour operator. Other services may also be provided such as car rental or activities/excursions during the holiday. The services of a holiday representative are usually included in this example of product bundling.</a:t>
            </a:r>
          </a:p>
          <a:p>
            <a:pPr marL="342900" indent="-342900">
              <a:buClr>
                <a:srgbClr val="00B050"/>
              </a:buClr>
              <a:buSzPct val="80000"/>
              <a:buFont typeface="Arial" panose="020B0604020202020204" pitchFamily="34" charset="0"/>
              <a:buChar char="►"/>
            </a:pPr>
            <a:r>
              <a:rPr lang="en-US" sz="2200" dirty="0"/>
              <a:t>Tour operators try to cater specifically for the needs and expectations of different types of customers by offering a variety of different package holidays to destinations around the world. </a:t>
            </a:r>
            <a:endParaRPr lang="en-US" sz="2200" dirty="0" smtClean="0"/>
          </a:p>
          <a:p>
            <a:pPr marL="342900" indent="-342900">
              <a:buClr>
                <a:srgbClr val="00B050"/>
              </a:buClr>
              <a:buSzPct val="80000"/>
              <a:buFont typeface="Arial" panose="020B0604020202020204" pitchFamily="34" charset="0"/>
              <a:buChar char="►"/>
            </a:pPr>
            <a:r>
              <a:rPr lang="en-US" sz="2200" dirty="0" smtClean="0"/>
              <a:t>The </a:t>
            </a:r>
            <a:r>
              <a:rPr lang="en-US" sz="2200" dirty="0"/>
              <a:t>type of accommodation included in a package can be varied to suit different budgets ranging from luxury 5 star accommodation to low-cost backpacker hostels or basic campsite facilities. </a:t>
            </a:r>
            <a:endParaRPr lang="en-US" sz="2200" dirty="0" smtClean="0"/>
          </a:p>
          <a:p>
            <a:pPr marL="342900" indent="-342900">
              <a:buClr>
                <a:srgbClr val="00B050"/>
              </a:buClr>
              <a:buSzPct val="80000"/>
              <a:buFont typeface="Arial" panose="020B0604020202020204" pitchFamily="34" charset="0"/>
              <a:buChar char="►"/>
            </a:pPr>
            <a:r>
              <a:rPr lang="en-US" sz="2200" dirty="0" smtClean="0"/>
              <a:t>Alternatively</a:t>
            </a:r>
            <a:r>
              <a:rPr lang="en-US" sz="2200" dirty="0"/>
              <a:t>, different forms of transport can be included in order to cater for the needs of different customers.</a:t>
            </a:r>
            <a:endParaRPr lang="en-US" sz="22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193</a:t>
            </a:r>
            <a:endParaRPr lang="en-GB" sz="1400" b="1" dirty="0">
              <a:latin typeface="Calibri" panose="020F0502020204030204" pitchFamily="34" charset="0"/>
            </a:endParaRPr>
          </a:p>
        </p:txBody>
      </p:sp>
    </p:spTree>
    <p:extLst>
      <p:ext uri="{BB962C8B-B14F-4D97-AF65-F5344CB8AC3E}">
        <p14:creationId xmlns:p14="http://schemas.microsoft.com/office/powerpoint/2010/main" val="1324173473"/>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193</a:t>
            </a:r>
            <a:endParaRPr lang="en-GB" sz="1400" b="1" dirty="0">
              <a:latin typeface="Calibri" panose="020F0502020204030204" pitchFamily="34" charset="0"/>
            </a:endParaRPr>
          </a:p>
        </p:txBody>
      </p:sp>
      <p:pic>
        <p:nvPicPr>
          <p:cNvPr id="34818" name="Picture 2" descr="Image result for package holiday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124744"/>
            <a:ext cx="8712968" cy="5544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1489601"/>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5855468" cy="5755422"/>
          </a:xfrm>
          <a:prstGeom prst="rect">
            <a:avLst/>
          </a:prstGeom>
        </p:spPr>
        <p:txBody>
          <a:bodyPr wrap="square">
            <a:spAutoFit/>
          </a:bodyPr>
          <a:lstStyle/>
          <a:p>
            <a:pPr>
              <a:buClr>
                <a:srgbClr val="00B050"/>
              </a:buClr>
              <a:buSzPct val="80000"/>
            </a:pPr>
            <a:r>
              <a:rPr lang="en-US" sz="2280" b="1" dirty="0" smtClean="0">
                <a:solidFill>
                  <a:srgbClr val="C00000"/>
                </a:solidFill>
              </a:rPr>
              <a:t>Transport</a:t>
            </a:r>
            <a:endParaRPr lang="en-US" sz="2280" b="1" dirty="0">
              <a:solidFill>
                <a:srgbClr val="C00000"/>
              </a:solidFill>
            </a:endParaRPr>
          </a:p>
          <a:p>
            <a:pPr marL="342900" indent="-342900">
              <a:buClr>
                <a:srgbClr val="00B050"/>
              </a:buClr>
              <a:buSzPct val="80000"/>
              <a:buFont typeface="Arial" panose="020B0604020202020204" pitchFamily="34" charset="0"/>
              <a:buChar char="►"/>
            </a:pPr>
            <a:r>
              <a:rPr lang="en-US" sz="2280" dirty="0"/>
              <a:t>It is possible to use any mode of transport to appeal to different customer types within the travel and tourism industry. </a:t>
            </a:r>
            <a:endParaRPr lang="en-US" sz="2280" dirty="0" smtClean="0"/>
          </a:p>
          <a:p>
            <a:pPr marL="342900" indent="-342900">
              <a:buClr>
                <a:srgbClr val="00B050"/>
              </a:buClr>
              <a:buSzPct val="80000"/>
              <a:buFont typeface="Arial" panose="020B0604020202020204" pitchFamily="34" charset="0"/>
              <a:buChar char="►"/>
            </a:pPr>
            <a:r>
              <a:rPr lang="en-US" sz="2280" dirty="0" smtClean="0"/>
              <a:t>Many </a:t>
            </a:r>
            <a:r>
              <a:rPr lang="en-US" sz="2280" dirty="0"/>
              <a:t>tour operators </a:t>
            </a:r>
            <a:r>
              <a:rPr lang="en-US" sz="2280" dirty="0" err="1"/>
              <a:t>specialise</a:t>
            </a:r>
            <a:r>
              <a:rPr lang="en-US" sz="2280" dirty="0"/>
              <a:t> in niche markets using more unusual modes </a:t>
            </a:r>
            <a:r>
              <a:rPr lang="en-US" sz="2280" dirty="0" smtClean="0"/>
              <a:t>of </a:t>
            </a:r>
            <a:r>
              <a:rPr lang="en-US" sz="2280" dirty="0"/>
              <a:t>transportation such as motorcycle tours, luxury rail </a:t>
            </a:r>
            <a:r>
              <a:rPr lang="en-US" sz="2280" dirty="0" smtClean="0"/>
              <a:t>holidays., houseboat </a:t>
            </a:r>
            <a:r>
              <a:rPr lang="en-US" sz="2280" dirty="0"/>
              <a:t>experiences as well as luxury cruise liners, helicopter flights, hot air ballooning etc. </a:t>
            </a:r>
            <a:endParaRPr lang="en-US" sz="2280" dirty="0" smtClean="0"/>
          </a:p>
          <a:p>
            <a:pPr marL="342900" indent="-342900">
              <a:buClr>
                <a:srgbClr val="00B050"/>
              </a:buClr>
              <a:buSzPct val="80000"/>
              <a:buFont typeface="Arial" panose="020B0604020202020204" pitchFamily="34" charset="0"/>
              <a:buChar char="►"/>
            </a:pPr>
            <a:r>
              <a:rPr lang="en-US" sz="2280" dirty="0" smtClean="0"/>
              <a:t>But </a:t>
            </a:r>
            <a:r>
              <a:rPr lang="en-US" sz="2280" dirty="0"/>
              <a:t>not all of these </a:t>
            </a:r>
            <a:r>
              <a:rPr lang="en-US" sz="2280" dirty="0" smtClean="0"/>
              <a:t>methods would </a:t>
            </a:r>
            <a:r>
              <a:rPr lang="en-US" sz="2280" dirty="0"/>
              <a:t>suit everybody - this is how travel and tourism provider select </a:t>
            </a:r>
            <a:r>
              <a:rPr lang="en-US" sz="2280" dirty="0" smtClean="0"/>
              <a:t>a </a:t>
            </a:r>
            <a:r>
              <a:rPr lang="en-US" sz="2280" dirty="0"/>
              <a:t>specific target market for a specific product.</a:t>
            </a:r>
            <a:endParaRPr lang="en-US" sz="228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193</a:t>
            </a:r>
            <a:endParaRPr lang="en-GB" sz="1400" b="1" dirty="0">
              <a:latin typeface="Calibri" panose="020F0502020204030204" pitchFamily="34" charset="0"/>
            </a:endParaRPr>
          </a:p>
        </p:txBody>
      </p:sp>
      <p:pic>
        <p:nvPicPr>
          <p:cNvPr id="35842" name="Picture 2" descr="Image result for motorbike holiday broch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4980" y="1114573"/>
            <a:ext cx="2857500" cy="2143125"/>
          </a:xfrm>
          <a:prstGeom prst="rect">
            <a:avLst/>
          </a:prstGeom>
          <a:noFill/>
          <a:extLst>
            <a:ext uri="{909E8E84-426E-40DD-AFC4-6F175D3DCCD1}">
              <a14:hiddenFill xmlns:a14="http://schemas.microsoft.com/office/drawing/2010/main">
                <a:solidFill>
                  <a:srgbClr val="FFFFFF"/>
                </a:solidFill>
              </a14:hiddenFill>
            </a:ext>
          </a:extLst>
        </p:spPr>
      </p:pic>
      <p:pic>
        <p:nvPicPr>
          <p:cNvPr id="35844" name="Picture 4" descr="Image result for ballooning holiday brochur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34980" y="3442965"/>
            <a:ext cx="2839616" cy="30823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2962064"/>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052736"/>
            <a:ext cx="5904656" cy="5769272"/>
          </a:xfrm>
          <a:prstGeom prst="rect">
            <a:avLst/>
          </a:prstGeom>
        </p:spPr>
        <p:txBody>
          <a:bodyPr wrap="square">
            <a:spAutoFit/>
          </a:bodyPr>
          <a:lstStyle/>
          <a:p>
            <a:pPr>
              <a:buClr>
                <a:srgbClr val="00B050"/>
              </a:buClr>
              <a:buSzPct val="80000"/>
            </a:pPr>
            <a:r>
              <a:rPr lang="en-US" sz="2180" b="1" dirty="0" smtClean="0">
                <a:solidFill>
                  <a:srgbClr val="C00000"/>
                </a:solidFill>
              </a:rPr>
              <a:t>Accommodation and catering</a:t>
            </a:r>
          </a:p>
          <a:p>
            <a:pPr marL="342900" indent="-342900">
              <a:buClr>
                <a:srgbClr val="00B050"/>
              </a:buClr>
              <a:buSzPct val="80000"/>
              <a:buFont typeface="Arial" panose="020B0604020202020204" pitchFamily="34" charset="0"/>
              <a:buChar char="►"/>
            </a:pPr>
            <a:r>
              <a:rPr lang="en-US" sz="2180" dirty="0" smtClean="0"/>
              <a:t>In much the same way that any type of transport can feature as part of the travel and tourism offering, so too can the type of accommodation and catering arrangements differs enormously. </a:t>
            </a:r>
          </a:p>
          <a:p>
            <a:pPr marL="342900" indent="-342900">
              <a:buClr>
                <a:srgbClr val="00B050"/>
              </a:buClr>
              <a:buSzPct val="80000"/>
              <a:buFont typeface="Arial" panose="020B0604020202020204" pitchFamily="34" charset="0"/>
              <a:buChar char="►"/>
            </a:pPr>
            <a:r>
              <a:rPr lang="en-US" sz="2180" dirty="0" smtClean="0"/>
              <a:t>Accommodation can range from a luxury over-water bungalow within an island resort in the French Polynesian Islands such as Bora Bora to a one man tent in the Himalayas, to a Manhattan Skyscraper apartment block to a log cabin ski lodge in the Alps. </a:t>
            </a:r>
          </a:p>
          <a:p>
            <a:pPr marL="342900" indent="-342900">
              <a:buClr>
                <a:srgbClr val="00B050"/>
              </a:buClr>
              <a:buSzPct val="80000"/>
              <a:buFont typeface="Arial" panose="020B0604020202020204" pitchFamily="34" charset="0"/>
              <a:buChar char="►"/>
            </a:pPr>
            <a:r>
              <a:rPr lang="en-US" sz="2180" dirty="0" smtClean="0"/>
              <a:t>The features, characteristics and amenities offered by each type of accommodation will appeal to a variety of different types of customer.</a:t>
            </a:r>
          </a:p>
        </p:txBody>
      </p:sp>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194</a:t>
            </a:r>
            <a:endParaRPr lang="en-GB" sz="1400" b="1" dirty="0">
              <a:latin typeface="Calibri" panose="020F0502020204030204" pitchFamily="34" charset="0"/>
            </a:endParaRPr>
          </a:p>
        </p:txBody>
      </p:sp>
      <p:pic>
        <p:nvPicPr>
          <p:cNvPr id="37890" name="Picture 2" descr="Image result for over-water bungalow bora bor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4168" y="1188169"/>
            <a:ext cx="2808312" cy="1895062"/>
          </a:xfrm>
          <a:prstGeom prst="rect">
            <a:avLst/>
          </a:prstGeom>
          <a:noFill/>
          <a:extLst>
            <a:ext uri="{909E8E84-426E-40DD-AFC4-6F175D3DCCD1}">
              <a14:hiddenFill xmlns:a14="http://schemas.microsoft.com/office/drawing/2010/main">
                <a:solidFill>
                  <a:srgbClr val="FFFFFF"/>
                </a:solidFill>
              </a14:hiddenFill>
            </a:ext>
          </a:extLst>
        </p:spPr>
      </p:pic>
      <p:pic>
        <p:nvPicPr>
          <p:cNvPr id="37892" name="Picture 4" descr="Image result for one man tent in the Himalaya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84168" y="3189370"/>
            <a:ext cx="2808312" cy="1607782"/>
          </a:xfrm>
          <a:prstGeom prst="rect">
            <a:avLst/>
          </a:prstGeom>
          <a:noFill/>
          <a:extLst>
            <a:ext uri="{909E8E84-426E-40DD-AFC4-6F175D3DCCD1}">
              <a14:hiddenFill xmlns:a14="http://schemas.microsoft.com/office/drawing/2010/main">
                <a:solidFill>
                  <a:srgbClr val="FFFFFF"/>
                </a:solidFill>
              </a14:hiddenFill>
            </a:ext>
          </a:extLst>
        </p:spPr>
      </p:pic>
      <p:pic>
        <p:nvPicPr>
          <p:cNvPr id="37894" name="Picture 6" descr="Image result for alps ski lodge renta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84168" y="4864950"/>
            <a:ext cx="2808312" cy="17551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7059183"/>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052736"/>
            <a:ext cx="8712968" cy="1631216"/>
          </a:xfrm>
          <a:prstGeom prst="rect">
            <a:avLst/>
          </a:prstGeom>
        </p:spPr>
        <p:txBody>
          <a:bodyPr wrap="square">
            <a:spAutoFit/>
          </a:bodyPr>
          <a:lstStyle/>
          <a:p>
            <a:pPr>
              <a:buClr>
                <a:srgbClr val="00B050"/>
              </a:buClr>
              <a:buSzPct val="80000"/>
            </a:pPr>
            <a:r>
              <a:rPr lang="en-US" sz="2000" b="1" dirty="0" smtClean="0">
                <a:solidFill>
                  <a:srgbClr val="C00000"/>
                </a:solidFill>
              </a:rPr>
              <a:t>Tourist </a:t>
            </a:r>
            <a:r>
              <a:rPr lang="en-US" sz="2000" b="1" dirty="0">
                <a:solidFill>
                  <a:srgbClr val="C00000"/>
                </a:solidFill>
              </a:rPr>
              <a:t>attractions</a:t>
            </a:r>
          </a:p>
          <a:p>
            <a:pPr marL="342900" indent="-342900">
              <a:buClr>
                <a:srgbClr val="00B050"/>
              </a:buClr>
              <a:buSzPct val="80000"/>
              <a:buFont typeface="Arial" panose="020B0604020202020204" pitchFamily="34" charset="0"/>
              <a:buChar char="►"/>
            </a:pPr>
            <a:r>
              <a:rPr lang="en-US" sz="2000" dirty="0"/>
              <a:t>Each year an enormous number of tourist attractions are offered up for tourists to visit during their recreational time within a destination. </a:t>
            </a:r>
            <a:endParaRPr lang="en-US" sz="2000" dirty="0" smtClean="0"/>
          </a:p>
          <a:p>
            <a:pPr marL="342900" indent="-342900">
              <a:buClr>
                <a:srgbClr val="00B050"/>
              </a:buClr>
              <a:buSzPct val="80000"/>
              <a:buFont typeface="Arial" panose="020B0604020202020204" pitchFamily="34" charset="0"/>
              <a:buChar char="►"/>
            </a:pPr>
            <a:r>
              <a:rPr lang="en-US" sz="2000" dirty="0" smtClean="0"/>
              <a:t>Attractions </a:t>
            </a:r>
            <a:r>
              <a:rPr lang="en-US" sz="2000" dirty="0"/>
              <a:t>can be classified in a number of different ways such as manmade, natural, historic, cultural, family fun etc. </a:t>
            </a:r>
            <a:endParaRPr lang="en-US" sz="20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194</a:t>
            </a:r>
            <a:endParaRPr lang="en-GB" sz="1400" b="1" dirty="0">
              <a:latin typeface="Calibri" panose="020F0502020204030204" pitchFamily="34" charset="0"/>
            </a:endParaRPr>
          </a:p>
        </p:txBody>
      </p:sp>
      <p:pic>
        <p:nvPicPr>
          <p:cNvPr id="38914" name="Picture 2" descr="Image result for 2 for 1 lond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588224" y="3053818"/>
            <a:ext cx="2304256" cy="361554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2636912"/>
            <a:ext cx="6408712" cy="4093428"/>
          </a:xfrm>
          <a:prstGeom prst="rect">
            <a:avLst/>
          </a:prstGeom>
        </p:spPr>
        <p:txBody>
          <a:bodyPr wrap="square">
            <a:spAutoFit/>
          </a:bodyPr>
          <a:lstStyle/>
          <a:p>
            <a:pPr marL="342900" indent="-342900">
              <a:buClr>
                <a:srgbClr val="00B050"/>
              </a:buClr>
              <a:buSzPct val="80000"/>
              <a:buFont typeface="Arial" panose="020B0604020202020204" pitchFamily="34" charset="0"/>
              <a:buChar char="►"/>
            </a:pPr>
            <a:r>
              <a:rPr lang="en-US" sz="2000" dirty="0"/>
              <a:t>Museums offer new exhibits or special events with visiting speakers to attract the special interest market; theme parks develop more exhilarating white knuckle rides or character-based themes; zoos and sea life </a:t>
            </a:r>
            <a:r>
              <a:rPr lang="en-US" sz="2000" dirty="0" err="1"/>
              <a:t>centres</a:t>
            </a:r>
            <a:r>
              <a:rPr lang="en-US" sz="2000" dirty="0"/>
              <a:t> try to entice customers with more hands-on experiences such as feed the animals, walk amongst the bats etc. </a:t>
            </a:r>
          </a:p>
          <a:p>
            <a:pPr marL="342900" indent="-342900">
              <a:buClr>
                <a:srgbClr val="00B050"/>
              </a:buClr>
              <a:buSzPct val="80000"/>
              <a:buFont typeface="Arial" panose="020B0604020202020204" pitchFamily="34" charset="0"/>
              <a:buChar char="►"/>
            </a:pPr>
            <a:r>
              <a:rPr lang="en-US" sz="2000" dirty="0"/>
              <a:t>There are often special offers available for free entry to different types of visitor attractions, example, Kids Go Free, to entice more customers, including ‘passport tickets’ linking two or more attractions within a locality and deals which include entrance tickets within the transport cost.</a:t>
            </a:r>
          </a:p>
        </p:txBody>
      </p:sp>
    </p:spTree>
    <p:extLst>
      <p:ext uri="{BB962C8B-B14F-4D97-AF65-F5344CB8AC3E}">
        <p14:creationId xmlns:p14="http://schemas.microsoft.com/office/powerpoint/2010/main" val="1086712623"/>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052736"/>
            <a:ext cx="8712968" cy="3785652"/>
          </a:xfrm>
          <a:prstGeom prst="rect">
            <a:avLst/>
          </a:prstGeom>
        </p:spPr>
        <p:txBody>
          <a:bodyPr wrap="square">
            <a:spAutoFit/>
          </a:bodyPr>
          <a:lstStyle/>
          <a:p>
            <a:pPr>
              <a:buClr>
                <a:srgbClr val="00B050"/>
              </a:buClr>
              <a:buSzPct val="80000"/>
            </a:pPr>
            <a:r>
              <a:rPr lang="en-US" sz="2000" b="1" dirty="0" smtClean="0">
                <a:solidFill>
                  <a:srgbClr val="C00000"/>
                </a:solidFill>
              </a:rPr>
              <a:t>Tourist </a:t>
            </a:r>
            <a:r>
              <a:rPr lang="en-US" sz="2000" b="1" dirty="0">
                <a:solidFill>
                  <a:srgbClr val="C00000"/>
                </a:solidFill>
              </a:rPr>
              <a:t>information services</a:t>
            </a:r>
          </a:p>
          <a:p>
            <a:pPr marL="342900" indent="-342900">
              <a:buClr>
                <a:srgbClr val="00B050"/>
              </a:buClr>
              <a:buSzPct val="80000"/>
              <a:buFont typeface="Arial" panose="020B0604020202020204" pitchFamily="34" charset="0"/>
              <a:buChar char="►"/>
            </a:pPr>
            <a:r>
              <a:rPr lang="en-US" sz="2000" dirty="0"/>
              <a:t>Most countries offer tourism information service, either through an online research facility and/or the provision of a Tourism Information Centre in the main destinations within the country. </a:t>
            </a:r>
            <a:endParaRPr lang="en-US" sz="2000" dirty="0" smtClean="0"/>
          </a:p>
          <a:p>
            <a:pPr marL="342900" indent="-342900">
              <a:buClr>
                <a:srgbClr val="00B050"/>
              </a:buClr>
              <a:buSzPct val="80000"/>
              <a:buFont typeface="Arial" panose="020B0604020202020204" pitchFamily="34" charset="0"/>
              <a:buChar char="►"/>
            </a:pPr>
            <a:r>
              <a:rPr lang="en-US" sz="2000" dirty="0" smtClean="0"/>
              <a:t>However</a:t>
            </a:r>
            <a:r>
              <a:rPr lang="en-US" sz="2000" dirty="0"/>
              <a:t>, to remain competitive and to ensure maintaining a large enough customer base in order to remain financially viable, tourist information service providers have also begun to expand their range of products and services. </a:t>
            </a:r>
            <a:endParaRPr lang="en-US" sz="2000" dirty="0" smtClean="0"/>
          </a:p>
          <a:p>
            <a:pPr marL="342900" indent="-342900">
              <a:buClr>
                <a:srgbClr val="00B050"/>
              </a:buClr>
              <a:buSzPct val="80000"/>
              <a:buFont typeface="Arial" panose="020B0604020202020204" pitchFamily="34" charset="0"/>
              <a:buChar char="►"/>
            </a:pPr>
            <a:r>
              <a:rPr lang="en-US" sz="2000" dirty="0" smtClean="0"/>
              <a:t>Many </a:t>
            </a:r>
            <a:r>
              <a:rPr lang="en-US" sz="2000" dirty="0"/>
              <a:t>now make full use of advanced technology to offer 24 hour touch screen facilities; most will arrange accommodation for travellers in their next destination via the ‘Book a bed </a:t>
            </a:r>
            <a:r>
              <a:rPr lang="en-US" sz="2000" dirty="0" smtClean="0"/>
              <a:t/>
            </a:r>
            <a:br>
              <a:rPr lang="en-US" sz="2000" dirty="0" smtClean="0"/>
            </a:br>
            <a:r>
              <a:rPr lang="en-US" sz="2000" dirty="0" smtClean="0"/>
              <a:t>ahead</a:t>
            </a:r>
            <a:r>
              <a:rPr lang="en-US" sz="2000" dirty="0"/>
              <a:t>’ scheme. </a:t>
            </a:r>
            <a:endParaRPr lang="en-US" sz="20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194</a:t>
            </a:r>
            <a:endParaRPr lang="en-GB" sz="1400" b="1" dirty="0">
              <a:latin typeface="Calibri" panose="020F0502020204030204" pitchFamily="34" charset="0"/>
            </a:endParaRPr>
          </a:p>
        </p:txBody>
      </p:sp>
      <p:pic>
        <p:nvPicPr>
          <p:cNvPr id="39938" name="Picture 2" descr="Image result for Book a bed ahead booking scree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4833" t="2661" r="685" b="35625"/>
          <a:stretch/>
        </p:blipFill>
        <p:spPr bwMode="auto">
          <a:xfrm>
            <a:off x="5296082" y="4221088"/>
            <a:ext cx="3596398" cy="244827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2" y="4725144"/>
            <a:ext cx="5184576" cy="1938992"/>
          </a:xfrm>
          <a:prstGeom prst="rect">
            <a:avLst/>
          </a:prstGeom>
        </p:spPr>
        <p:txBody>
          <a:bodyPr wrap="square">
            <a:spAutoFit/>
          </a:bodyPr>
          <a:lstStyle/>
          <a:p>
            <a:pPr marL="342900" indent="-342900">
              <a:buClr>
                <a:srgbClr val="00B050"/>
              </a:buClr>
              <a:buSzPct val="80000"/>
              <a:buFont typeface="Arial" panose="020B0604020202020204" pitchFamily="34" charset="0"/>
              <a:buChar char="►"/>
            </a:pPr>
            <a:r>
              <a:rPr lang="en-US" sz="2000" dirty="0"/>
              <a:t>Many such service providers offer theatre bookings and guided sightseeing tours as well. A range of in-country souvenirs are offered for sale, in a further attempt to cater for the needs and expectations of the different visitor types.</a:t>
            </a:r>
          </a:p>
        </p:txBody>
      </p:sp>
    </p:spTree>
    <p:extLst>
      <p:ext uri="{BB962C8B-B14F-4D97-AF65-F5344CB8AC3E}">
        <p14:creationId xmlns:p14="http://schemas.microsoft.com/office/powerpoint/2010/main" val="1052860843"/>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052736"/>
            <a:ext cx="8712968" cy="2793072"/>
          </a:xfrm>
          <a:prstGeom prst="rect">
            <a:avLst/>
          </a:prstGeom>
        </p:spPr>
        <p:txBody>
          <a:bodyPr wrap="square">
            <a:spAutoFit/>
          </a:bodyPr>
          <a:lstStyle/>
          <a:p>
            <a:pPr>
              <a:buClr>
                <a:srgbClr val="00B050"/>
              </a:buClr>
              <a:buSzPct val="80000"/>
            </a:pPr>
            <a:r>
              <a:rPr lang="en-US" sz="1950" b="1" dirty="0" smtClean="0">
                <a:solidFill>
                  <a:srgbClr val="C00000"/>
                </a:solidFill>
              </a:rPr>
              <a:t>Different </a:t>
            </a:r>
            <a:r>
              <a:rPr lang="en-US" sz="1950" b="1" dirty="0">
                <a:solidFill>
                  <a:srgbClr val="C00000"/>
                </a:solidFill>
              </a:rPr>
              <a:t>market segments</a:t>
            </a:r>
          </a:p>
          <a:p>
            <a:pPr marL="342900" indent="-342900">
              <a:buClr>
                <a:srgbClr val="00B050"/>
              </a:buClr>
              <a:buSzPct val="80000"/>
              <a:buFont typeface="Arial" panose="020B0604020202020204" pitchFamily="34" charset="0"/>
              <a:buChar char="►"/>
            </a:pPr>
            <a:r>
              <a:rPr lang="en-US" sz="1950" dirty="0"/>
              <a:t>We have already mentioned the range of market segments commonly targeted by travel and tourism industry providers. These are often referred to by the term Visitor type’. They can be classified in the following ways</a:t>
            </a:r>
            <a:r>
              <a:rPr lang="en-US" sz="1950" dirty="0" smtClean="0"/>
              <a:t>:</a:t>
            </a:r>
          </a:p>
          <a:p>
            <a:pPr>
              <a:buClr>
                <a:srgbClr val="00B050"/>
              </a:buClr>
              <a:buSzPct val="80000"/>
            </a:pPr>
            <a:r>
              <a:rPr lang="en-US" sz="1950" b="1" dirty="0">
                <a:solidFill>
                  <a:srgbClr val="C00000"/>
                </a:solidFill>
              </a:rPr>
              <a:t>Family</a:t>
            </a:r>
          </a:p>
          <a:p>
            <a:pPr marL="342900" indent="-342900">
              <a:buClr>
                <a:srgbClr val="00B050"/>
              </a:buClr>
              <a:buSzPct val="80000"/>
              <a:buFont typeface="Arial" panose="020B0604020202020204" pitchFamily="34" charset="0"/>
              <a:buChar char="►"/>
            </a:pPr>
            <a:r>
              <a:rPr lang="en-US" sz="1950" dirty="0"/>
              <a:t>The family market has been traditionally viewed as the most important market segment for package holidays. The ‘sun, sea and sand’ family-based offering has formed the main feature of holiday brochures for the mass tourism market since the 1970’s. </a:t>
            </a:r>
            <a:endParaRPr lang="en-US" sz="195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194</a:t>
            </a:r>
            <a:endParaRPr lang="en-GB" sz="1400" b="1" dirty="0">
              <a:latin typeface="Calibri" panose="020F0502020204030204" pitchFamily="34" charset="0"/>
            </a:endParaRPr>
          </a:p>
        </p:txBody>
      </p:sp>
      <p:pic>
        <p:nvPicPr>
          <p:cNvPr id="40962" name="Picture 2" descr="Image result for market segmentation travel famil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652120" y="3900956"/>
            <a:ext cx="3240360" cy="277044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3789040"/>
            <a:ext cx="5472608" cy="2862322"/>
          </a:xfrm>
          <a:prstGeom prst="rect">
            <a:avLst/>
          </a:prstGeom>
        </p:spPr>
        <p:txBody>
          <a:bodyPr wrap="square">
            <a:spAutoFit/>
          </a:bodyPr>
          <a:lstStyle/>
          <a:p>
            <a:pPr marL="342900" indent="-342900">
              <a:buClr>
                <a:srgbClr val="00B050"/>
              </a:buClr>
              <a:buSzPct val="80000"/>
              <a:buFont typeface="Arial" panose="020B0604020202020204" pitchFamily="34" charset="0"/>
              <a:buChar char="►"/>
            </a:pPr>
            <a:r>
              <a:rPr lang="en-US" sz="1950" dirty="0"/>
              <a:t>Special offers centre around free places for children; family-room accommodation is also commonly available as well as children’s menus to cater for the needs of this market segment.</a:t>
            </a:r>
          </a:p>
          <a:p>
            <a:pPr marL="342900" indent="-342900">
              <a:buClr>
                <a:srgbClr val="00B050"/>
              </a:buClr>
              <a:buSzPct val="80000"/>
              <a:buFont typeface="Arial" panose="020B0604020202020204" pitchFamily="34" charset="0"/>
              <a:buChar char="►"/>
            </a:pPr>
            <a:r>
              <a:rPr lang="en-US" sz="1950" dirty="0"/>
              <a:t>Many of the ‘newer’ destinations have also </a:t>
            </a:r>
            <a:r>
              <a:rPr lang="en-US" sz="1950" dirty="0" err="1"/>
              <a:t>recognised</a:t>
            </a:r>
            <a:r>
              <a:rPr lang="en-US" sz="1950" dirty="0"/>
              <a:t> the importance of this market segment and tailor their provisions accordingly.</a:t>
            </a:r>
          </a:p>
        </p:txBody>
      </p:sp>
    </p:spTree>
    <p:extLst>
      <p:ext uri="{BB962C8B-B14F-4D97-AF65-F5344CB8AC3E}">
        <p14:creationId xmlns:p14="http://schemas.microsoft.com/office/powerpoint/2010/main" val="1735639889"/>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052736"/>
            <a:ext cx="8712968" cy="3093154"/>
          </a:xfrm>
          <a:prstGeom prst="rect">
            <a:avLst/>
          </a:prstGeom>
        </p:spPr>
        <p:txBody>
          <a:bodyPr wrap="square">
            <a:spAutoFit/>
          </a:bodyPr>
          <a:lstStyle/>
          <a:p>
            <a:pPr>
              <a:buClr>
                <a:srgbClr val="00B050"/>
              </a:buClr>
              <a:buSzPct val="80000"/>
            </a:pPr>
            <a:r>
              <a:rPr lang="en-US" sz="1950" b="1" dirty="0" smtClean="0">
                <a:solidFill>
                  <a:srgbClr val="C00000"/>
                </a:solidFill>
              </a:rPr>
              <a:t>Singles</a:t>
            </a:r>
            <a:endParaRPr lang="en-US" sz="1950" b="1" dirty="0">
              <a:solidFill>
                <a:srgbClr val="C00000"/>
              </a:solidFill>
            </a:endParaRPr>
          </a:p>
          <a:p>
            <a:pPr marL="342900" indent="-342900">
              <a:buClr>
                <a:srgbClr val="00B050"/>
              </a:buClr>
              <a:buSzPct val="80000"/>
              <a:buFont typeface="Arial" panose="020B0604020202020204" pitchFamily="34" charset="0"/>
              <a:buChar char="►"/>
            </a:pPr>
            <a:r>
              <a:rPr lang="en-US" sz="1950" dirty="0"/>
              <a:t>This market segment is much less </a:t>
            </a:r>
            <a:r>
              <a:rPr lang="en-US" sz="1950" dirty="0" err="1"/>
              <a:t>publicised</a:t>
            </a:r>
            <a:r>
              <a:rPr lang="en-US" sz="1950" dirty="0"/>
              <a:t> within the travel and tourism industry; it is almost as if we do not associate the act of leisure travel with individuals. The singles market is nonetheless an important one, with increased earnings being made by accommodation providers who offer single rooms at a supplemented price. </a:t>
            </a:r>
            <a:endParaRPr lang="en-US" sz="1950" dirty="0" smtClean="0"/>
          </a:p>
          <a:p>
            <a:pPr marL="342900" indent="-342900">
              <a:buClr>
                <a:srgbClr val="00B050"/>
              </a:buClr>
              <a:buSzPct val="80000"/>
              <a:buFont typeface="Arial" panose="020B0604020202020204" pitchFamily="34" charset="0"/>
              <a:buChar char="►"/>
            </a:pPr>
            <a:r>
              <a:rPr lang="en-US" sz="1950" dirty="0" smtClean="0"/>
              <a:t>Some </a:t>
            </a:r>
            <a:r>
              <a:rPr lang="en-US" sz="1950" dirty="0"/>
              <a:t>tour operators also advertise additional security measures for lone female travellers such as not allocating rooms directly next to the elevators, in an effort to meet the level of expectation of these types of travellers.</a:t>
            </a:r>
            <a:endParaRPr lang="en-US" sz="195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195</a:t>
            </a:r>
            <a:endParaRPr lang="en-GB" sz="1400" b="1" dirty="0">
              <a:latin typeface="Calibri" panose="020F0502020204030204" pitchFamily="34" charset="0"/>
            </a:endParaRPr>
          </a:p>
        </p:txBody>
      </p:sp>
      <p:pic>
        <p:nvPicPr>
          <p:cNvPr id="41986" name="Picture 2" descr="Image result for market segmentation travel singl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51521" y="4053927"/>
            <a:ext cx="4896543" cy="2610522"/>
          </a:xfrm>
          <a:prstGeom prst="rect">
            <a:avLst/>
          </a:prstGeom>
          <a:noFill/>
          <a:extLst>
            <a:ext uri="{909E8E84-426E-40DD-AFC4-6F175D3DCCD1}">
              <a14:hiddenFill xmlns:a14="http://schemas.microsoft.com/office/drawing/2010/main">
                <a:solidFill>
                  <a:srgbClr val="FFFFFF"/>
                </a:solidFill>
              </a14:hiddenFill>
            </a:ext>
          </a:extLst>
        </p:spPr>
      </p:pic>
      <p:pic>
        <p:nvPicPr>
          <p:cNvPr id="41988" name="Picture 4" descr="Image result for market segmentation travel singl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537678" y="4201424"/>
            <a:ext cx="3146780" cy="2463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9477004"/>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052736"/>
            <a:ext cx="8712968" cy="3046988"/>
          </a:xfrm>
          <a:prstGeom prst="rect">
            <a:avLst/>
          </a:prstGeom>
        </p:spPr>
        <p:txBody>
          <a:bodyPr wrap="square">
            <a:spAutoFit/>
          </a:bodyPr>
          <a:lstStyle/>
          <a:p>
            <a:pPr>
              <a:buClr>
                <a:srgbClr val="00B050"/>
              </a:buClr>
              <a:buSzPct val="80000"/>
            </a:pPr>
            <a:r>
              <a:rPr lang="en-US" sz="2400" b="1" dirty="0" smtClean="0">
                <a:solidFill>
                  <a:srgbClr val="C00000"/>
                </a:solidFill>
              </a:rPr>
              <a:t>Groups</a:t>
            </a:r>
            <a:endParaRPr lang="en-US" sz="2400" b="1" dirty="0">
              <a:solidFill>
                <a:srgbClr val="C00000"/>
              </a:solidFill>
            </a:endParaRPr>
          </a:p>
          <a:p>
            <a:pPr marL="342900" indent="-342900">
              <a:buClr>
                <a:srgbClr val="00B050"/>
              </a:buClr>
              <a:buSzPct val="80000"/>
              <a:buFont typeface="Arial" panose="020B0604020202020204" pitchFamily="34" charset="0"/>
              <a:buChar char="►"/>
            </a:pPr>
            <a:r>
              <a:rPr lang="en-US" sz="2400" dirty="0"/>
              <a:t>This market segment plays an important part for transport providers and for tourist attractions, both of which commonly offer discounted prices for groups of tourists</a:t>
            </a:r>
            <a:r>
              <a:rPr lang="en-US" sz="2400" dirty="0" smtClean="0"/>
              <a:t>.</a:t>
            </a:r>
          </a:p>
          <a:p>
            <a:pPr marL="342900" indent="-342900">
              <a:buClr>
                <a:srgbClr val="00B050"/>
              </a:buClr>
              <a:buSzPct val="80000"/>
              <a:buFont typeface="Arial" panose="020B0604020202020204" pitchFamily="34" charset="0"/>
              <a:buChar char="►"/>
            </a:pPr>
            <a:r>
              <a:rPr lang="en-US" sz="2400" dirty="0" smtClean="0"/>
              <a:t> </a:t>
            </a:r>
            <a:r>
              <a:rPr lang="en-US" sz="2400" dirty="0"/>
              <a:t>Educational groups such as school trips etc., form the significant majority of this segment. Therefore, it is hardly surprising that specialist tour operators have been set up to meet the specific needs of this segment.</a:t>
            </a:r>
            <a:endParaRPr lang="en-US" sz="24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195</a:t>
            </a:r>
            <a:endParaRPr lang="en-GB" sz="1400" b="1" dirty="0">
              <a:latin typeface="Calibri" panose="020F0502020204030204" pitchFamily="34" charset="0"/>
            </a:endParaRPr>
          </a:p>
        </p:txBody>
      </p:sp>
      <p:pic>
        <p:nvPicPr>
          <p:cNvPr id="43010" name="Picture 2" descr="Image result for travel group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586" y="4092515"/>
            <a:ext cx="3997374" cy="2558320"/>
          </a:xfrm>
          <a:prstGeom prst="rect">
            <a:avLst/>
          </a:prstGeom>
          <a:noFill/>
          <a:extLst>
            <a:ext uri="{909E8E84-426E-40DD-AFC4-6F175D3DCCD1}">
              <a14:hiddenFill xmlns:a14="http://schemas.microsoft.com/office/drawing/2010/main">
                <a:solidFill>
                  <a:srgbClr val="FFFFFF"/>
                </a:solidFill>
              </a14:hiddenFill>
            </a:ext>
          </a:extLst>
        </p:spPr>
      </p:pic>
      <p:pic>
        <p:nvPicPr>
          <p:cNvPr id="43012" name="Picture 4" descr="Image result for school trip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61104" y="4092515"/>
            <a:ext cx="4531375" cy="25561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274978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A</a:t>
            </a:r>
            <a:endParaRPr lang="en-GB" b="1" dirty="0" smtClean="0"/>
          </a:p>
        </p:txBody>
      </p:sp>
      <p:sp>
        <p:nvSpPr>
          <p:cNvPr id="34" name="Rectangle 33"/>
          <p:cNvSpPr/>
          <p:nvPr/>
        </p:nvSpPr>
        <p:spPr>
          <a:xfrm>
            <a:off x="323527" y="1124744"/>
            <a:ext cx="8424935" cy="5262979"/>
          </a:xfrm>
          <a:prstGeom prst="rect">
            <a:avLst/>
          </a:prstGeom>
        </p:spPr>
        <p:txBody>
          <a:bodyPr wrap="square">
            <a:spAutoFit/>
          </a:bodyPr>
          <a:lstStyle/>
          <a:p>
            <a:pPr>
              <a:buClr>
                <a:srgbClr val="0070C0"/>
              </a:buClr>
            </a:pPr>
            <a:r>
              <a:rPr lang="en-US" sz="2100" dirty="0" smtClean="0"/>
              <a:t>To </a:t>
            </a:r>
            <a:r>
              <a:rPr lang="en-US" sz="2100" dirty="0"/>
              <a:t>achieve a </a:t>
            </a:r>
            <a:r>
              <a:rPr lang="en-US" sz="2100" b="1" dirty="0"/>
              <a:t>Grade A</a:t>
            </a:r>
            <a:r>
              <a:rPr lang="en-US" sz="2100" dirty="0"/>
              <a:t>, a candidate will be able to:</a:t>
            </a:r>
          </a:p>
          <a:p>
            <a:pPr marL="342900" indent="-342900">
              <a:buClr>
                <a:srgbClr val="0070C0"/>
              </a:buClr>
              <a:buFont typeface="Arial" panose="020B0604020202020204" pitchFamily="34" charset="0"/>
              <a:buChar char="•"/>
            </a:pPr>
            <a:r>
              <a:rPr lang="en-US" sz="2100" dirty="0" smtClean="0"/>
              <a:t>Recall</a:t>
            </a:r>
            <a:r>
              <a:rPr lang="en-US" sz="2100" dirty="0"/>
              <a:t>, select and present relevant factual information and communicate ideas and opinions in </a:t>
            </a:r>
            <a:r>
              <a:rPr lang="en-US" sz="2100" dirty="0" smtClean="0"/>
              <a:t>an effective</a:t>
            </a:r>
            <a:r>
              <a:rPr lang="en-US" sz="2100" dirty="0"/>
              <a:t>, accurate, concise and logical manner</a:t>
            </a:r>
          </a:p>
          <a:p>
            <a:pPr marL="342900" indent="-342900">
              <a:buClr>
                <a:srgbClr val="0070C0"/>
              </a:buClr>
              <a:buFont typeface="Arial" panose="020B0604020202020204" pitchFamily="34" charset="0"/>
              <a:buChar char="•"/>
            </a:pPr>
            <a:r>
              <a:rPr lang="en-US" sz="2100" dirty="0" smtClean="0"/>
              <a:t>Demonstrate </a:t>
            </a:r>
            <a:r>
              <a:rPr lang="en-US" sz="2100" dirty="0"/>
              <a:t>consistently accurate use of travel and tourism industry terminology, including </a:t>
            </a:r>
            <a:r>
              <a:rPr lang="en-US" sz="2100" dirty="0" smtClean="0"/>
              <a:t>commonly used </a:t>
            </a:r>
            <a:r>
              <a:rPr lang="en-US" sz="2100" dirty="0"/>
              <a:t>definitions, concepts, models and patterns</a:t>
            </a:r>
          </a:p>
          <a:p>
            <a:pPr marL="342900" indent="-342900">
              <a:buClr>
                <a:srgbClr val="0070C0"/>
              </a:buClr>
              <a:buFont typeface="Arial" panose="020B0604020202020204" pitchFamily="34" charset="0"/>
              <a:buChar char="•"/>
            </a:pPr>
            <a:r>
              <a:rPr lang="en-US" sz="2100" dirty="0" smtClean="0"/>
              <a:t>Use </a:t>
            </a:r>
            <a:r>
              <a:rPr lang="en-US" sz="2100" dirty="0"/>
              <a:t>knowledge and understanding to select relevant examples, </a:t>
            </a:r>
            <a:r>
              <a:rPr lang="en-US" sz="2100" dirty="0" err="1"/>
              <a:t>recognise</a:t>
            </a:r>
            <a:r>
              <a:rPr lang="en-US" sz="2100" dirty="0"/>
              <a:t> patterns and trends, and </a:t>
            </a:r>
            <a:r>
              <a:rPr lang="en-US" sz="2100" dirty="0" smtClean="0"/>
              <a:t>to analyse </a:t>
            </a:r>
            <a:r>
              <a:rPr lang="en-US" sz="2100" dirty="0"/>
              <a:t>evidence</a:t>
            </a:r>
          </a:p>
          <a:p>
            <a:pPr marL="342900" indent="-342900">
              <a:buClr>
                <a:srgbClr val="0070C0"/>
              </a:buClr>
              <a:buFont typeface="Arial" panose="020B0604020202020204" pitchFamily="34" charset="0"/>
              <a:buChar char="•"/>
            </a:pPr>
            <a:r>
              <a:rPr lang="en-US" sz="2100" dirty="0" smtClean="0"/>
              <a:t>Present </a:t>
            </a:r>
            <a:r>
              <a:rPr lang="en-US" sz="2100" dirty="0"/>
              <a:t>thoroughly reasoned explanations for phenomena, patterns and relationships</a:t>
            </a:r>
          </a:p>
          <a:p>
            <a:pPr marL="342900" indent="-342900">
              <a:buClr>
                <a:srgbClr val="0070C0"/>
              </a:buClr>
              <a:buFont typeface="Arial" panose="020B0604020202020204" pitchFamily="34" charset="0"/>
              <a:buChar char="•"/>
            </a:pPr>
            <a:r>
              <a:rPr lang="en-US" sz="2100" dirty="0" smtClean="0"/>
              <a:t>Understand </a:t>
            </a:r>
            <a:r>
              <a:rPr lang="en-US" sz="2100" dirty="0"/>
              <a:t>the implications and draw valid inferences from data and source materials</a:t>
            </a:r>
          </a:p>
          <a:p>
            <a:pPr marL="342900" indent="-342900">
              <a:buClr>
                <a:srgbClr val="0070C0"/>
              </a:buClr>
              <a:buFont typeface="Arial" panose="020B0604020202020204" pitchFamily="34" charset="0"/>
              <a:buChar char="•"/>
            </a:pPr>
            <a:r>
              <a:rPr lang="en-US" sz="2100" dirty="0" smtClean="0"/>
              <a:t>Discuss </a:t>
            </a:r>
            <a:r>
              <a:rPr lang="en-US" sz="2100" dirty="0"/>
              <a:t>and evaluate choices, and make reasoned decisions, recommendations and judgements</a:t>
            </a:r>
          </a:p>
          <a:p>
            <a:pPr marL="342900" indent="-342900">
              <a:buClr>
                <a:srgbClr val="0070C0"/>
              </a:buClr>
              <a:buFont typeface="Arial" panose="020B0604020202020204" pitchFamily="34" charset="0"/>
              <a:buChar char="•"/>
            </a:pPr>
            <a:r>
              <a:rPr lang="en-US" sz="2100" dirty="0" smtClean="0"/>
              <a:t>Draw </a:t>
            </a:r>
            <a:r>
              <a:rPr lang="en-US" sz="2100" dirty="0"/>
              <a:t>valid conclusions by a reasoned consideration of evidence</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195</a:t>
            </a:r>
            <a:endParaRPr lang="en-GB" sz="1400" b="1" dirty="0">
              <a:latin typeface="Calibri" panose="020F0502020204030204" pitchFamily="34" charset="0"/>
            </a:endParaRPr>
          </a:p>
        </p:txBody>
      </p:sp>
      <p:sp>
        <p:nvSpPr>
          <p:cNvPr id="8" name="Rounded Rectangle 7"/>
          <p:cNvSpPr/>
          <p:nvPr/>
        </p:nvSpPr>
        <p:spPr>
          <a:xfrm>
            <a:off x="190262" y="1161499"/>
            <a:ext cx="8727370" cy="5507861"/>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2400" b="1" dirty="0" smtClean="0">
                <a:solidFill>
                  <a:srgbClr val="C00000"/>
                </a:solidFill>
                <a:latin typeface="Arial" panose="020B0604020202020204" pitchFamily="34" charset="0"/>
                <a:cs typeface="Arial" panose="020B0604020202020204" pitchFamily="34" charset="0"/>
              </a:rPr>
              <a:t>Example</a:t>
            </a:r>
            <a:endParaRPr lang="en-US" sz="2400"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400" dirty="0">
                <a:solidFill>
                  <a:schemeClr val="tx1"/>
                </a:solidFill>
                <a:latin typeface="Arial" panose="020B0604020202020204" pitchFamily="34" charset="0"/>
                <a:cs typeface="Arial" panose="020B0604020202020204" pitchFamily="34" charset="0"/>
              </a:rPr>
              <a:t>PGL School Trips, Children’s Adventure </a:t>
            </a:r>
            <a:r>
              <a:rPr lang="en-US" sz="2400" dirty="0" smtClean="0">
                <a:solidFill>
                  <a:schemeClr val="tx1"/>
                </a:solidFill>
                <a:latin typeface="Arial" panose="020B0604020202020204" pitchFamily="34" charset="0"/>
                <a:cs typeface="Arial" panose="020B0604020202020204" pitchFamily="34" charset="0"/>
              </a:rPr>
              <a:t/>
            </a:r>
            <a:br>
              <a:rPr lang="en-US" sz="2400" dirty="0" smtClean="0">
                <a:solidFill>
                  <a:schemeClr val="tx1"/>
                </a:solidFill>
                <a:latin typeface="Arial" panose="020B0604020202020204" pitchFamily="34" charset="0"/>
                <a:cs typeface="Arial" panose="020B0604020202020204" pitchFamily="34" charset="0"/>
              </a:rPr>
            </a:br>
            <a:r>
              <a:rPr lang="en-US" sz="2400" dirty="0" smtClean="0">
                <a:solidFill>
                  <a:schemeClr val="tx1"/>
                </a:solidFill>
                <a:latin typeface="Arial" panose="020B0604020202020204" pitchFamily="34" charset="0"/>
                <a:cs typeface="Arial" panose="020B0604020202020204" pitchFamily="34" charset="0"/>
              </a:rPr>
              <a:t>Holidays &amp; </a:t>
            </a:r>
            <a:r>
              <a:rPr lang="en-US" sz="2400" dirty="0">
                <a:solidFill>
                  <a:schemeClr val="tx1"/>
                </a:solidFill>
                <a:latin typeface="Arial" panose="020B0604020202020204" pitchFamily="34" charset="0"/>
                <a:cs typeface="Arial" panose="020B0604020202020204" pitchFamily="34" charset="0"/>
              </a:rPr>
              <a:t>Group Residential Courses</a:t>
            </a:r>
          </a:p>
          <a:p>
            <a:pPr marL="285750" indent="-285750">
              <a:buClr>
                <a:srgbClr val="C00000"/>
              </a:buClr>
              <a:buSzPct val="80000"/>
              <a:buFont typeface="Arial" panose="020B0604020202020204" pitchFamily="34" charset="0"/>
              <a:buChar char="►"/>
            </a:pPr>
            <a:r>
              <a:rPr lang="en-US" sz="2400" dirty="0">
                <a:solidFill>
                  <a:schemeClr val="tx1"/>
                </a:solidFill>
                <a:latin typeface="Arial" panose="020B0604020202020204" pitchFamily="34" charset="0"/>
                <a:cs typeface="Arial" panose="020B0604020202020204" pitchFamily="34" charset="0"/>
              </a:rPr>
              <a:t>PGL is the UK’s leading provider of school trips and </a:t>
            </a:r>
            <a:r>
              <a:rPr lang="en-US" sz="2400" dirty="0" smtClean="0">
                <a:solidFill>
                  <a:schemeClr val="tx1"/>
                </a:solidFill>
                <a:latin typeface="Arial" panose="020B0604020202020204" pitchFamily="34" charset="0"/>
                <a:cs typeface="Arial" panose="020B0604020202020204" pitchFamily="34" charset="0"/>
              </a:rPr>
              <a:t/>
            </a:r>
            <a:br>
              <a:rPr lang="en-US" sz="2400" dirty="0" smtClean="0">
                <a:solidFill>
                  <a:schemeClr val="tx1"/>
                </a:solidFill>
                <a:latin typeface="Arial" panose="020B0604020202020204" pitchFamily="34" charset="0"/>
                <a:cs typeface="Arial" panose="020B0604020202020204" pitchFamily="34" charset="0"/>
              </a:rPr>
            </a:br>
            <a:r>
              <a:rPr lang="en-US" sz="2400" dirty="0" smtClean="0">
                <a:solidFill>
                  <a:schemeClr val="tx1"/>
                </a:solidFill>
                <a:latin typeface="Arial" panose="020B0604020202020204" pitchFamily="34" charset="0"/>
                <a:cs typeface="Arial" panose="020B0604020202020204" pitchFamily="34" charset="0"/>
              </a:rPr>
              <a:t>children’s </a:t>
            </a:r>
            <a:r>
              <a:rPr lang="en-US" sz="2400" dirty="0">
                <a:solidFill>
                  <a:schemeClr val="tx1"/>
                </a:solidFill>
                <a:latin typeface="Arial" panose="020B0604020202020204" pitchFamily="34" charset="0"/>
                <a:cs typeface="Arial" panose="020B0604020202020204" pitchFamily="34" charset="0"/>
              </a:rPr>
              <a:t>adventure holidays - offering outdoor education and adventures of a lifetime to children since 1957.</a:t>
            </a:r>
          </a:p>
          <a:p>
            <a:pPr marL="285750" indent="-285750">
              <a:buClr>
                <a:srgbClr val="C00000"/>
              </a:buClr>
              <a:buSzPct val="80000"/>
              <a:buFont typeface="Arial" panose="020B0604020202020204" pitchFamily="34" charset="0"/>
              <a:buChar char="►"/>
            </a:pPr>
            <a:r>
              <a:rPr lang="en-US" sz="2400" dirty="0">
                <a:solidFill>
                  <a:schemeClr val="tx1"/>
                </a:solidFill>
                <a:latin typeface="Arial" panose="020B0604020202020204" pitchFamily="34" charset="0"/>
                <a:cs typeface="Arial" panose="020B0604020202020204" pitchFamily="34" charset="0"/>
              </a:rPr>
              <a:t>PGL offers the best in school trips - activity adventure trips in the UK and Europe, subject study courses, ski trips, outdoor education and school trips to France.</a:t>
            </a:r>
          </a:p>
        </p:txBody>
      </p:sp>
      <p:sp>
        <p:nvSpPr>
          <p:cNvPr id="9" name="Oval 8"/>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23528" y="4581128"/>
            <a:ext cx="8510036" cy="1872208"/>
          </a:xfrm>
          <a:prstGeom prst="rect">
            <a:avLst/>
          </a:prstGeom>
        </p:spPr>
      </p:pic>
      <p:pic>
        <p:nvPicPr>
          <p:cNvPr id="3" name="Picture 2"/>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0" b="100000" l="0" r="100000"/>
                    </a14:imgEffect>
                    <a14:imgEffect>
                      <a14:sharpenSoften amount="70000"/>
                    </a14:imgEffect>
                    <a14:imgEffect>
                      <a14:brightnessContrast bright="11000"/>
                    </a14:imgEffect>
                  </a14:imgLayer>
                </a14:imgProps>
              </a:ext>
              <a:ext uri="{28A0092B-C50C-407E-A947-70E740481C1C}">
                <a14:useLocalDpi xmlns:a14="http://schemas.microsoft.com/office/drawing/2010/main" val="0"/>
              </a:ext>
            </a:extLst>
          </a:blip>
          <a:srcRect/>
          <a:stretch/>
        </p:blipFill>
        <p:spPr>
          <a:xfrm>
            <a:off x="6588224" y="1196752"/>
            <a:ext cx="2251450" cy="1224765"/>
          </a:xfrm>
          <a:prstGeom prst="rect">
            <a:avLst/>
          </a:prstGeom>
        </p:spPr>
      </p:pic>
    </p:spTree>
    <p:extLst>
      <p:ext uri="{BB962C8B-B14F-4D97-AF65-F5344CB8AC3E}">
        <p14:creationId xmlns:p14="http://schemas.microsoft.com/office/powerpoint/2010/main" val="2747181103"/>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8712968" cy="5632311"/>
          </a:xfrm>
          <a:prstGeom prst="rect">
            <a:avLst/>
          </a:prstGeom>
        </p:spPr>
        <p:txBody>
          <a:bodyPr wrap="square">
            <a:spAutoFit/>
          </a:bodyPr>
          <a:lstStyle/>
          <a:p>
            <a:pPr>
              <a:buClr>
                <a:srgbClr val="00B050"/>
              </a:buClr>
              <a:buSzPct val="80000"/>
            </a:pPr>
            <a:r>
              <a:rPr lang="en-US" sz="2400" b="1" dirty="0" smtClean="0">
                <a:solidFill>
                  <a:srgbClr val="C00000"/>
                </a:solidFill>
              </a:rPr>
              <a:t>Types </a:t>
            </a:r>
            <a:r>
              <a:rPr lang="en-US" sz="2400" b="1" dirty="0">
                <a:solidFill>
                  <a:srgbClr val="C00000"/>
                </a:solidFill>
              </a:rPr>
              <a:t>of customer</a:t>
            </a:r>
          </a:p>
          <a:p>
            <a:pPr marL="342900" indent="-342900">
              <a:buClr>
                <a:srgbClr val="00B050"/>
              </a:buClr>
              <a:buSzPct val="80000"/>
              <a:buFont typeface="Arial" panose="020B0604020202020204" pitchFamily="34" charset="0"/>
              <a:buChar char="►"/>
            </a:pPr>
            <a:r>
              <a:rPr lang="en-US" sz="2400" dirty="0"/>
              <a:t>This segment refers to the purpose of the visit which determines the type of customer. We have already read about business tourists, leisure tourists and those visiting friends and relatives. </a:t>
            </a:r>
            <a:endParaRPr lang="en-US" sz="2400" dirty="0" smtClean="0"/>
          </a:p>
          <a:p>
            <a:pPr marL="342900" indent="-342900">
              <a:buClr>
                <a:srgbClr val="00B050"/>
              </a:buClr>
              <a:buSzPct val="80000"/>
              <a:buFont typeface="Arial" panose="020B0604020202020204" pitchFamily="34" charset="0"/>
              <a:buChar char="►"/>
            </a:pPr>
            <a:r>
              <a:rPr lang="en-US" sz="2400" dirty="0" smtClean="0"/>
              <a:t>These </a:t>
            </a:r>
            <a:r>
              <a:rPr lang="en-US" sz="2400" dirty="0"/>
              <a:t>are the broadest means of classifying tourists and are themselves often further subdivided. For example, the leisure tourism market </a:t>
            </a:r>
            <a:r>
              <a:rPr lang="en-US" sz="2400" dirty="0" smtClean="0"/>
              <a:t/>
            </a:r>
            <a:br>
              <a:rPr lang="en-US" sz="2400" dirty="0" smtClean="0"/>
            </a:br>
            <a:r>
              <a:rPr lang="en-US" sz="2400" dirty="0" smtClean="0"/>
              <a:t>could </a:t>
            </a:r>
            <a:r>
              <a:rPr lang="en-US" sz="2400" dirty="0"/>
              <a:t>be sub-divided into </a:t>
            </a:r>
            <a:r>
              <a:rPr lang="en-US" sz="2400" dirty="0" smtClean="0"/>
              <a:t/>
            </a:r>
            <a:br>
              <a:rPr lang="en-US" sz="2400" dirty="0" smtClean="0"/>
            </a:br>
            <a:r>
              <a:rPr lang="en-US" sz="2400" dirty="0" smtClean="0"/>
              <a:t>honeymooners</a:t>
            </a:r>
            <a:r>
              <a:rPr lang="en-US" sz="2400" dirty="0"/>
              <a:t>; whilst the </a:t>
            </a:r>
            <a:r>
              <a:rPr lang="en-US" sz="2400" dirty="0" smtClean="0"/>
              <a:t/>
            </a:r>
            <a:br>
              <a:rPr lang="en-US" sz="2400" dirty="0" smtClean="0"/>
            </a:br>
            <a:r>
              <a:rPr lang="en-US" sz="2400" dirty="0" smtClean="0"/>
              <a:t>business </a:t>
            </a:r>
            <a:r>
              <a:rPr lang="en-US" sz="2400" dirty="0"/>
              <a:t>tourism market </a:t>
            </a:r>
            <a:r>
              <a:rPr lang="en-US" sz="2400" dirty="0" smtClean="0"/>
              <a:t/>
            </a:r>
            <a:br>
              <a:rPr lang="en-US" sz="2400" dirty="0" smtClean="0"/>
            </a:br>
            <a:r>
              <a:rPr lang="en-US" sz="2400" dirty="0" smtClean="0"/>
              <a:t>could </a:t>
            </a:r>
            <a:r>
              <a:rPr lang="en-US" sz="2400" dirty="0"/>
              <a:t>be subdivided into </a:t>
            </a:r>
            <a:r>
              <a:rPr lang="en-US" sz="2400" dirty="0" smtClean="0"/>
              <a:t/>
            </a:r>
            <a:br>
              <a:rPr lang="en-US" sz="2400" dirty="0" smtClean="0"/>
            </a:br>
            <a:r>
              <a:rPr lang="en-US" sz="2400" dirty="0" smtClean="0"/>
              <a:t>the </a:t>
            </a:r>
            <a:r>
              <a:rPr lang="en-US" sz="2400" dirty="0"/>
              <a:t>MICE categories </a:t>
            </a:r>
            <a:r>
              <a:rPr lang="en-US" sz="2400" dirty="0" smtClean="0"/>
              <a:t>– </a:t>
            </a:r>
            <a:br>
              <a:rPr lang="en-US" sz="2400" dirty="0" smtClean="0"/>
            </a:br>
            <a:r>
              <a:rPr lang="en-US" sz="2400" dirty="0" smtClean="0"/>
              <a:t>Meetings</a:t>
            </a:r>
            <a:r>
              <a:rPr lang="en-US" sz="2400" dirty="0"/>
              <a:t>, Incentives, </a:t>
            </a:r>
            <a:r>
              <a:rPr lang="en-US" sz="2400" dirty="0" smtClean="0"/>
              <a:t/>
            </a:r>
            <a:br>
              <a:rPr lang="en-US" sz="2400" dirty="0" smtClean="0"/>
            </a:br>
            <a:r>
              <a:rPr lang="en-US" sz="2400" dirty="0" smtClean="0"/>
              <a:t>Conventions </a:t>
            </a:r>
            <a:r>
              <a:rPr lang="en-US" sz="2400" dirty="0"/>
              <a:t>and Exhibitions.</a:t>
            </a:r>
            <a:endParaRPr lang="en-US" sz="24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196</a:t>
            </a:r>
            <a:endParaRPr lang="en-GB" sz="1400" b="1" dirty="0">
              <a:latin typeface="Calibri" panose="020F0502020204030204" pitchFamily="34" charset="0"/>
            </a:endParaRPr>
          </a:p>
        </p:txBody>
      </p:sp>
      <p:pic>
        <p:nvPicPr>
          <p:cNvPr id="44034" name="Picture 2" descr="Image result for tourism mi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6753" y="3861048"/>
            <a:ext cx="4339664" cy="2808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5224944"/>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5544616" cy="5693866"/>
          </a:xfrm>
          <a:prstGeom prst="rect">
            <a:avLst/>
          </a:prstGeom>
        </p:spPr>
        <p:txBody>
          <a:bodyPr wrap="square">
            <a:spAutoFit/>
          </a:bodyPr>
          <a:lstStyle/>
          <a:p>
            <a:pPr>
              <a:buClr>
                <a:srgbClr val="00B050"/>
              </a:buClr>
              <a:buSzPct val="80000"/>
            </a:pPr>
            <a:r>
              <a:rPr lang="en-US" sz="2770" b="1" dirty="0" smtClean="0">
                <a:solidFill>
                  <a:srgbClr val="C00000"/>
                </a:solidFill>
              </a:rPr>
              <a:t>Specific </a:t>
            </a:r>
            <a:r>
              <a:rPr lang="en-US" sz="2770" b="1" dirty="0">
                <a:solidFill>
                  <a:srgbClr val="C00000"/>
                </a:solidFill>
              </a:rPr>
              <a:t>needs</a:t>
            </a:r>
          </a:p>
          <a:p>
            <a:pPr marL="342900" indent="-342900">
              <a:buClr>
                <a:srgbClr val="00B050"/>
              </a:buClr>
              <a:buSzPct val="80000"/>
              <a:buFont typeface="Arial" panose="020B0604020202020204" pitchFamily="34" charset="0"/>
              <a:buChar char="►"/>
            </a:pPr>
            <a:r>
              <a:rPr lang="en-US" sz="2770" dirty="0"/>
              <a:t>With an increased awareness in society today of the issues of equality and diversity, many travel and tourism providers actively seek to cater for the specific needs of any customers with a disability, a religious/ spiritual need or even something as commonplace as a dietary need arising from vegetarianism falls into this segment</a:t>
            </a:r>
            <a:r>
              <a:rPr lang="en-US" sz="2770" dirty="0" smtClean="0"/>
              <a:t>.</a:t>
            </a:r>
            <a:endParaRPr lang="en-US" sz="2770" dirty="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196</a:t>
            </a:r>
            <a:endParaRPr lang="en-GB" sz="1400" b="1" dirty="0">
              <a:latin typeface="Calibri" panose="020F0502020204030204" pitchFamily="34" charset="0"/>
            </a:endParaRPr>
          </a:p>
        </p:txBody>
      </p:sp>
      <p:pic>
        <p:nvPicPr>
          <p:cNvPr id="47106" name="Picture 2" descr="Image result for kaaba accommod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724128" y="1196752"/>
            <a:ext cx="3150518" cy="1836699"/>
          </a:xfrm>
          <a:prstGeom prst="rect">
            <a:avLst/>
          </a:prstGeom>
          <a:noFill/>
          <a:extLst>
            <a:ext uri="{909E8E84-426E-40DD-AFC4-6F175D3DCCD1}">
              <a14:hiddenFill xmlns:a14="http://schemas.microsoft.com/office/drawing/2010/main">
                <a:solidFill>
                  <a:srgbClr val="FFFFFF"/>
                </a:solidFill>
              </a14:hiddenFill>
            </a:ext>
          </a:extLst>
        </p:spPr>
      </p:pic>
      <p:pic>
        <p:nvPicPr>
          <p:cNvPr id="47108" name="Picture 4" descr="Image result for disability holiday compan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9733"/>
          <a:stretch/>
        </p:blipFill>
        <p:spPr bwMode="auto">
          <a:xfrm>
            <a:off x="5724128" y="3120356"/>
            <a:ext cx="3150518" cy="1532780"/>
          </a:xfrm>
          <a:prstGeom prst="rect">
            <a:avLst/>
          </a:prstGeom>
          <a:noFill/>
          <a:extLst>
            <a:ext uri="{909E8E84-426E-40DD-AFC4-6F175D3DCCD1}">
              <a14:hiddenFill xmlns:a14="http://schemas.microsoft.com/office/drawing/2010/main">
                <a:solidFill>
                  <a:srgbClr val="FFFFFF"/>
                </a:solidFill>
              </a14:hiddenFill>
            </a:ext>
          </a:extLst>
        </p:spPr>
      </p:pic>
      <p:pic>
        <p:nvPicPr>
          <p:cNvPr id="47110" name="Picture 6" descr="Image result for vegetarian holiday booki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24128" y="4740041"/>
            <a:ext cx="3150518" cy="17524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6800963"/>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5760640" cy="5509200"/>
          </a:xfrm>
          <a:prstGeom prst="rect">
            <a:avLst/>
          </a:prstGeom>
        </p:spPr>
        <p:txBody>
          <a:bodyPr wrap="square">
            <a:spAutoFit/>
          </a:bodyPr>
          <a:lstStyle/>
          <a:p>
            <a:pPr>
              <a:buClr>
                <a:srgbClr val="00B050"/>
              </a:buClr>
              <a:buSzPct val="80000"/>
            </a:pPr>
            <a:r>
              <a:rPr lang="en-US" sz="2200" b="1" dirty="0" smtClean="0">
                <a:solidFill>
                  <a:srgbClr val="C00000"/>
                </a:solidFill>
              </a:rPr>
              <a:t>Special </a:t>
            </a:r>
            <a:r>
              <a:rPr lang="en-US" sz="2200" b="1" dirty="0">
                <a:solidFill>
                  <a:srgbClr val="C00000"/>
                </a:solidFill>
              </a:rPr>
              <a:t>interests</a:t>
            </a:r>
          </a:p>
          <a:p>
            <a:pPr marL="342900" indent="-342900">
              <a:buClr>
                <a:srgbClr val="00B050"/>
              </a:buClr>
              <a:buSzPct val="80000"/>
              <a:buFont typeface="Arial" panose="020B0604020202020204" pitchFamily="34" charset="0"/>
              <a:buChar char="►"/>
            </a:pPr>
            <a:r>
              <a:rPr lang="en-US" sz="2200" dirty="0"/>
              <a:t>This market segment acts as a ‘catch-all’ for other sub-divisions of the market that is difficult to </a:t>
            </a:r>
            <a:r>
              <a:rPr lang="en-US" sz="2200" dirty="0" err="1"/>
              <a:t>categorise</a:t>
            </a:r>
            <a:r>
              <a:rPr lang="en-US" sz="2200" dirty="0"/>
              <a:t>. </a:t>
            </a:r>
            <a:endParaRPr lang="en-US" sz="2200" dirty="0" smtClean="0"/>
          </a:p>
          <a:p>
            <a:pPr marL="342900" indent="-342900">
              <a:buClr>
                <a:srgbClr val="00B050"/>
              </a:buClr>
              <a:buSzPct val="80000"/>
              <a:buFont typeface="Arial" panose="020B0604020202020204" pitchFamily="34" charset="0"/>
              <a:buChar char="►"/>
            </a:pPr>
            <a:r>
              <a:rPr lang="en-US" sz="2200" dirty="0" smtClean="0"/>
              <a:t>Special </a:t>
            </a:r>
            <a:r>
              <a:rPr lang="en-US" sz="2200" dirty="0"/>
              <a:t>interest customers can include eco-tourists/ responsible travellers, medical tourists, sports tourists, cultural tourists, even those only interested in experiencing a cruise could be classified in this segment. </a:t>
            </a:r>
            <a:endParaRPr lang="en-US" sz="2200" dirty="0" smtClean="0"/>
          </a:p>
          <a:p>
            <a:pPr marL="342900" indent="-342900">
              <a:buClr>
                <a:srgbClr val="00B050"/>
              </a:buClr>
              <a:buSzPct val="80000"/>
              <a:buFont typeface="Arial" panose="020B0604020202020204" pitchFamily="34" charset="0"/>
              <a:buChar char="►"/>
            </a:pPr>
            <a:r>
              <a:rPr lang="en-US" sz="2200" dirty="0" smtClean="0"/>
              <a:t>It </a:t>
            </a:r>
            <a:r>
              <a:rPr lang="en-US" sz="2200" dirty="0"/>
              <a:t>is therefore, not at all surprising that more and more tour operators try to cater for the very diverse range of needs that arise from such a breadth of visitor types, recognising the high value of sales that could be made from these tourists.</a:t>
            </a:r>
            <a:endParaRPr lang="en-US" sz="22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196</a:t>
            </a:r>
            <a:endParaRPr lang="en-GB" sz="1400" b="1" dirty="0">
              <a:latin typeface="Calibri" panose="020F0502020204030204" pitchFamily="34" charset="0"/>
            </a:endParaRPr>
          </a:p>
        </p:txBody>
      </p:sp>
      <p:pic>
        <p:nvPicPr>
          <p:cNvPr id="46082" name="Picture 2" descr="Image result for las vegas holiday book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152" y="1146224"/>
            <a:ext cx="2952328" cy="1935953"/>
          </a:xfrm>
          <a:prstGeom prst="rect">
            <a:avLst/>
          </a:prstGeom>
          <a:noFill/>
          <a:extLst>
            <a:ext uri="{909E8E84-426E-40DD-AFC4-6F175D3DCCD1}">
              <a14:hiddenFill xmlns:a14="http://schemas.microsoft.com/office/drawing/2010/main">
                <a:solidFill>
                  <a:srgbClr val="FFFFFF"/>
                </a:solidFill>
              </a14:hiddenFill>
            </a:ext>
          </a:extLst>
        </p:spPr>
      </p:pic>
      <p:pic>
        <p:nvPicPr>
          <p:cNvPr id="46084" name="Picture 4" descr="Image result for romantic paris booki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940152" y="3175665"/>
            <a:ext cx="2952328" cy="1765503"/>
          </a:xfrm>
          <a:prstGeom prst="rect">
            <a:avLst/>
          </a:prstGeom>
          <a:noFill/>
          <a:extLst>
            <a:ext uri="{909E8E84-426E-40DD-AFC4-6F175D3DCCD1}">
              <a14:hiddenFill xmlns:a14="http://schemas.microsoft.com/office/drawing/2010/main">
                <a:solidFill>
                  <a:srgbClr val="FFFFFF"/>
                </a:solidFill>
              </a14:hiddenFill>
            </a:ext>
          </a:extLst>
        </p:spPr>
      </p:pic>
      <p:pic>
        <p:nvPicPr>
          <p:cNvPr id="46086" name="Picture 6" descr="Image result for odd holiday booking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940152" y="5034656"/>
            <a:ext cx="2952328" cy="1620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0384972"/>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8712968" cy="5324535"/>
          </a:xfrm>
          <a:prstGeom prst="rect">
            <a:avLst/>
          </a:prstGeom>
        </p:spPr>
        <p:txBody>
          <a:bodyPr wrap="square">
            <a:spAutoFit/>
          </a:bodyPr>
          <a:lstStyle/>
          <a:p>
            <a:pPr>
              <a:buClr>
                <a:srgbClr val="00B050"/>
              </a:buClr>
              <a:buSzPct val="80000"/>
            </a:pPr>
            <a:r>
              <a:rPr lang="en-US" sz="2000" b="1" dirty="0" smtClean="0">
                <a:solidFill>
                  <a:srgbClr val="C00000"/>
                </a:solidFill>
              </a:rPr>
              <a:t>Quality </a:t>
            </a:r>
            <a:r>
              <a:rPr lang="en-US" sz="2000" b="1" dirty="0">
                <a:solidFill>
                  <a:srgbClr val="C00000"/>
                </a:solidFill>
              </a:rPr>
              <a:t>/ economy / value for money</a:t>
            </a:r>
          </a:p>
          <a:p>
            <a:pPr marL="342900" indent="-342900">
              <a:buClr>
                <a:srgbClr val="00B050"/>
              </a:buClr>
              <a:buSzPct val="80000"/>
              <a:buFont typeface="Arial" panose="020B0604020202020204" pitchFamily="34" charset="0"/>
              <a:buChar char="►"/>
            </a:pPr>
            <a:r>
              <a:rPr lang="en-US" sz="2000" dirty="0"/>
              <a:t>Travel and tourism customers are often described as being </a:t>
            </a:r>
            <a:r>
              <a:rPr lang="en-US" sz="2000" dirty="0" smtClean="0"/>
              <a:t>price sensitive</a:t>
            </a:r>
            <a:r>
              <a:rPr lang="en-US" sz="2000" dirty="0"/>
              <a:t>. There are certainly a high number of customers who </a:t>
            </a:r>
            <a:r>
              <a:rPr lang="en-US" sz="2000" dirty="0" smtClean="0"/>
              <a:t>must budget </a:t>
            </a:r>
            <a:r>
              <a:rPr lang="en-US" sz="2000" dirty="0"/>
              <a:t>their travel plans carefully. These tend to be those with young children, the student/backpacker market and to a lesser extent the grey market. </a:t>
            </a:r>
            <a:endParaRPr lang="en-US" sz="2000" dirty="0" smtClean="0"/>
          </a:p>
          <a:p>
            <a:pPr marL="342900" indent="-342900">
              <a:buClr>
                <a:srgbClr val="00B050"/>
              </a:buClr>
              <a:buSzPct val="80000"/>
              <a:buFont typeface="Arial" panose="020B0604020202020204" pitchFamily="34" charset="0"/>
              <a:buChar char="►"/>
            </a:pPr>
            <a:r>
              <a:rPr lang="en-US" sz="2000" dirty="0" smtClean="0"/>
              <a:t>Tour </a:t>
            </a:r>
            <a:r>
              <a:rPr lang="en-US" sz="2000" dirty="0"/>
              <a:t>operators, transport and accommodation </a:t>
            </a:r>
            <a:r>
              <a:rPr lang="en-US" sz="2000" dirty="0" smtClean="0"/>
              <a:t/>
            </a:r>
            <a:br>
              <a:rPr lang="en-US" sz="2000" dirty="0" smtClean="0"/>
            </a:br>
            <a:r>
              <a:rPr lang="en-US" sz="2000" dirty="0" smtClean="0"/>
              <a:t>providers </a:t>
            </a:r>
            <a:r>
              <a:rPr lang="en-US" sz="2000" dirty="0"/>
              <a:t>cater for the needs and expectations </a:t>
            </a:r>
            <a:r>
              <a:rPr lang="en-US" sz="2000" dirty="0" smtClean="0"/>
              <a:t/>
            </a:r>
            <a:br>
              <a:rPr lang="en-US" sz="2000" dirty="0" smtClean="0"/>
            </a:br>
            <a:r>
              <a:rPr lang="en-US" sz="2000" dirty="0" smtClean="0"/>
              <a:t>of </a:t>
            </a:r>
            <a:r>
              <a:rPr lang="en-US" sz="2000" dirty="0"/>
              <a:t>this category of tourists, ensuring there is a </a:t>
            </a:r>
            <a:r>
              <a:rPr lang="en-US" sz="2000" dirty="0" smtClean="0"/>
              <a:t/>
            </a:r>
            <a:br>
              <a:rPr lang="en-US" sz="2000" dirty="0" smtClean="0"/>
            </a:br>
            <a:r>
              <a:rPr lang="en-US" sz="2000" dirty="0" smtClean="0"/>
              <a:t>wide </a:t>
            </a:r>
            <a:r>
              <a:rPr lang="en-US" sz="2000" dirty="0"/>
              <a:t>choice of low cost options - lodge and </a:t>
            </a:r>
            <a:r>
              <a:rPr lang="en-US" sz="2000" dirty="0" smtClean="0"/>
              <a:t/>
            </a:r>
            <a:br>
              <a:rPr lang="en-US" sz="2000" dirty="0" smtClean="0"/>
            </a:br>
            <a:r>
              <a:rPr lang="en-US" sz="2000" dirty="0" smtClean="0"/>
              <a:t>hostel </a:t>
            </a:r>
            <a:r>
              <a:rPr lang="en-US" sz="2000" dirty="0"/>
              <a:t>accommodation, low cost flights or </a:t>
            </a:r>
            <a:r>
              <a:rPr lang="en-US" sz="2000" dirty="0" smtClean="0"/>
              <a:t/>
            </a:r>
            <a:br>
              <a:rPr lang="en-US" sz="2000" dirty="0" smtClean="0"/>
            </a:br>
            <a:r>
              <a:rPr lang="en-US" sz="2000" dirty="0" smtClean="0"/>
              <a:t>discounted </a:t>
            </a:r>
            <a:r>
              <a:rPr lang="en-US" sz="2000" dirty="0"/>
              <a:t>rail passes etc. </a:t>
            </a:r>
            <a:endParaRPr lang="en-US" sz="2000" dirty="0" smtClean="0"/>
          </a:p>
          <a:p>
            <a:pPr marL="342900" indent="-342900">
              <a:buClr>
                <a:srgbClr val="00B050"/>
              </a:buClr>
              <a:buSzPct val="80000"/>
              <a:buFont typeface="Arial" panose="020B0604020202020204" pitchFamily="34" charset="0"/>
              <a:buChar char="►"/>
            </a:pPr>
            <a:r>
              <a:rPr lang="en-US" sz="2000" dirty="0" smtClean="0"/>
              <a:t>Similarly</a:t>
            </a:r>
            <a:r>
              <a:rPr lang="en-US" sz="2000" dirty="0"/>
              <a:t>, travel and tourism providers have also </a:t>
            </a:r>
            <a:r>
              <a:rPr lang="en-US" sz="2000" dirty="0" err="1"/>
              <a:t>recognised</a:t>
            </a:r>
            <a:r>
              <a:rPr lang="en-US" sz="2000" dirty="0"/>
              <a:t> the need to cater to the upper end of the market, offering the most luxurious of travel experiences, such </a:t>
            </a:r>
            <a:r>
              <a:rPr lang="en-US" sz="2000" dirty="0" smtClean="0"/>
              <a:t>as travelling </a:t>
            </a:r>
            <a:r>
              <a:rPr lang="en-US" sz="2000" dirty="0"/>
              <a:t>on the </a:t>
            </a:r>
            <a:r>
              <a:rPr lang="en-US" sz="2000" dirty="0" smtClean="0"/>
              <a:t>Venice Simplon Orient Express and staying in the very best in accommodation, such as the </a:t>
            </a:r>
            <a:r>
              <a:rPr lang="en-US" sz="2000" dirty="0"/>
              <a:t>Jumeirah </a:t>
            </a:r>
            <a:r>
              <a:rPr lang="en-US" sz="2000" dirty="0" err="1"/>
              <a:t>Burj</a:t>
            </a:r>
            <a:r>
              <a:rPr lang="en-US" sz="2000" dirty="0"/>
              <a:t> Al Arab hotel in Dubai, the world’s first 7 star hotel.</a:t>
            </a:r>
            <a:endParaRPr lang="en-US" sz="20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5.2 – Market Segmentation and Targeting</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197</a:t>
            </a:r>
            <a:endParaRPr lang="en-GB" sz="1400" b="1" dirty="0">
              <a:latin typeface="Calibri" panose="020F0502020204030204" pitchFamily="34" charset="0"/>
            </a:endParaRPr>
          </a:p>
        </p:txBody>
      </p:sp>
      <p:pic>
        <p:nvPicPr>
          <p:cNvPr id="48130" name="Picture 2" descr="Image result for Venice Simplon Orient Expres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51448" y="2780928"/>
            <a:ext cx="2941032" cy="1872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6765698"/>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8712968" cy="5435334"/>
          </a:xfrm>
          <a:prstGeom prst="rect">
            <a:avLst/>
          </a:prstGeom>
        </p:spPr>
        <p:txBody>
          <a:bodyPr wrap="square">
            <a:spAutoFit/>
          </a:bodyPr>
          <a:lstStyle/>
          <a:p>
            <a:pPr marL="342900" indent="-342900">
              <a:buClr>
                <a:srgbClr val="00B050"/>
              </a:buClr>
              <a:buSzPct val="80000"/>
              <a:buFont typeface="Arial" panose="020B0604020202020204" pitchFamily="34" charset="0"/>
              <a:buChar char="►"/>
            </a:pPr>
            <a:r>
              <a:rPr lang="en-US" sz="2170" dirty="0" smtClean="0"/>
              <a:t>It </a:t>
            </a:r>
            <a:r>
              <a:rPr lang="en-US" sz="2170" dirty="0"/>
              <a:t>is now time to concentrate on each of the four component parts of the marketing mix in much greater detail. The first element that we will explore is the travel and tourism product itself.</a:t>
            </a:r>
          </a:p>
          <a:p>
            <a:pPr>
              <a:buClr>
                <a:srgbClr val="00B050"/>
              </a:buClr>
              <a:buSzPct val="80000"/>
            </a:pPr>
            <a:r>
              <a:rPr lang="en-US" sz="2170" b="1" dirty="0">
                <a:solidFill>
                  <a:srgbClr val="C00000"/>
                </a:solidFill>
              </a:rPr>
              <a:t>Identify and explain the difference between travel and tourism products and services</a:t>
            </a:r>
          </a:p>
          <a:p>
            <a:pPr marL="342900" indent="-342900">
              <a:buClr>
                <a:srgbClr val="00B050"/>
              </a:buClr>
              <a:buSzPct val="80000"/>
              <a:buFont typeface="Arial" panose="020B0604020202020204" pitchFamily="34" charset="0"/>
              <a:buChar char="►"/>
            </a:pPr>
            <a:r>
              <a:rPr lang="en-US" sz="2170" dirty="0"/>
              <a:t>According to the Oxford Dictionary of Business:</a:t>
            </a:r>
          </a:p>
          <a:p>
            <a:pPr marL="800100">
              <a:buClr>
                <a:srgbClr val="00B050"/>
              </a:buClr>
              <a:buSzPct val="80000"/>
            </a:pPr>
            <a:r>
              <a:rPr lang="en-US" sz="2170" i="1" dirty="0"/>
              <a:t>A product is anything that can be offered to a market that might satisfy a need. It includes physical objects and services.</a:t>
            </a:r>
          </a:p>
          <a:p>
            <a:pPr marL="342900" indent="-342900">
              <a:buClr>
                <a:srgbClr val="00B050"/>
              </a:buClr>
              <a:buSzPct val="80000"/>
              <a:buFont typeface="Arial" panose="020B0604020202020204" pitchFamily="34" charset="0"/>
              <a:buChar char="►"/>
            </a:pPr>
            <a:r>
              <a:rPr lang="en-US" sz="2170" dirty="0"/>
              <a:t>Whilst this definition shows us the scale of coverage of the term ‘product’, it does not help us to identify the key differences between a product, a service or even a brand. All of these are important aspects of the ‘product’ element of the marketing mix.</a:t>
            </a:r>
          </a:p>
          <a:p>
            <a:pPr marL="342900" indent="-342900">
              <a:buClr>
                <a:srgbClr val="00B050"/>
              </a:buClr>
              <a:buSzPct val="80000"/>
              <a:buFont typeface="Arial" panose="020B0604020202020204" pitchFamily="34" charset="0"/>
              <a:buChar char="►"/>
            </a:pPr>
            <a:r>
              <a:rPr lang="en-US" sz="2170" dirty="0"/>
              <a:t>Tourism product is particularly difficult to define, because it covers:</a:t>
            </a:r>
          </a:p>
          <a:p>
            <a:pPr marL="857250">
              <a:buClr>
                <a:srgbClr val="00B050"/>
              </a:buClr>
              <a:buSzPct val="80000"/>
            </a:pPr>
            <a:r>
              <a:rPr lang="en-US" sz="2170" i="1" dirty="0"/>
              <a:t>the complete experience from the time the tourist leaves home, to the time he returns to it</a:t>
            </a:r>
            <a:r>
              <a:rPr lang="en-US" sz="2170" i="1" dirty="0" smtClean="0"/>
              <a:t>.</a:t>
            </a:r>
          </a:p>
          <a:p>
            <a:pPr algn="r">
              <a:buClr>
                <a:srgbClr val="00B050"/>
              </a:buClr>
              <a:buSzPct val="80000"/>
            </a:pPr>
            <a:r>
              <a:rPr lang="en-US" sz="2170" dirty="0"/>
              <a:t>(</a:t>
            </a:r>
            <a:r>
              <a:rPr lang="en-US" sz="2170" dirty="0" err="1"/>
              <a:t>Medlik</a:t>
            </a:r>
            <a:r>
              <a:rPr lang="en-US" sz="2170" dirty="0"/>
              <a:t> and Middleton, 1973, p. 85)</a:t>
            </a:r>
            <a:endParaRPr lang="en-US" sz="217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197</a:t>
            </a:r>
            <a:endParaRPr lang="en-GB" sz="1400" b="1" dirty="0">
              <a:latin typeface="Calibri" panose="020F0502020204030204" pitchFamily="34" charset="0"/>
            </a:endParaRPr>
          </a:p>
        </p:txBody>
      </p:sp>
    </p:spTree>
    <p:extLst>
      <p:ext uri="{BB962C8B-B14F-4D97-AF65-F5344CB8AC3E}">
        <p14:creationId xmlns:p14="http://schemas.microsoft.com/office/powerpoint/2010/main" val="471724795"/>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5832648" cy="5435334"/>
          </a:xfrm>
          <a:prstGeom prst="rect">
            <a:avLst/>
          </a:prstGeom>
        </p:spPr>
        <p:txBody>
          <a:bodyPr wrap="square">
            <a:spAutoFit/>
          </a:bodyPr>
          <a:lstStyle/>
          <a:p>
            <a:pPr>
              <a:buClr>
                <a:srgbClr val="00B050"/>
              </a:buClr>
              <a:buSzPct val="80000"/>
            </a:pPr>
            <a:r>
              <a:rPr lang="en-US" sz="2170" b="1" dirty="0">
                <a:solidFill>
                  <a:srgbClr val="C00000"/>
                </a:solidFill>
              </a:rPr>
              <a:t>Products identified and explained</a:t>
            </a:r>
          </a:p>
          <a:p>
            <a:pPr marL="342900" indent="-342900">
              <a:buClr>
                <a:srgbClr val="00B050"/>
              </a:buClr>
              <a:buSzPct val="80000"/>
              <a:buFont typeface="Arial" panose="020B0604020202020204" pitchFamily="34" charset="0"/>
              <a:buChar char="►"/>
            </a:pPr>
            <a:r>
              <a:rPr lang="en-US" sz="2170" dirty="0"/>
              <a:t>In general terms, products are defined by four main characteristics as discussed here</a:t>
            </a:r>
            <a:r>
              <a:rPr lang="en-US" sz="2170" dirty="0" smtClean="0"/>
              <a:t>.</a:t>
            </a:r>
          </a:p>
          <a:p>
            <a:pPr marL="685800" indent="-342900">
              <a:buClr>
                <a:srgbClr val="00B050"/>
              </a:buClr>
              <a:buSzPct val="80000"/>
              <a:buFont typeface="Wingdings" panose="05000000000000000000" pitchFamily="2" charset="2"/>
              <a:buChar char="§"/>
            </a:pPr>
            <a:r>
              <a:rPr lang="en-US" sz="2170" b="1" dirty="0">
                <a:solidFill>
                  <a:srgbClr val="FF0000"/>
                </a:solidFill>
              </a:rPr>
              <a:t>Tangible</a:t>
            </a:r>
            <a:r>
              <a:rPr lang="en-US" sz="2170" dirty="0" smtClean="0"/>
              <a:t> </a:t>
            </a:r>
            <a:r>
              <a:rPr lang="en-US" sz="2170" dirty="0"/>
              <a:t>- you can see and physically hold a product (example, a meal in a restaurant).</a:t>
            </a:r>
          </a:p>
          <a:p>
            <a:pPr marL="685800" indent="-342900">
              <a:buClr>
                <a:srgbClr val="00B050"/>
              </a:buClr>
              <a:buSzPct val="80000"/>
              <a:buFont typeface="Wingdings" panose="05000000000000000000" pitchFamily="2" charset="2"/>
              <a:buChar char="§"/>
            </a:pPr>
            <a:r>
              <a:rPr lang="en-US" sz="2170" b="1" dirty="0">
                <a:solidFill>
                  <a:srgbClr val="FF0000"/>
                </a:solidFill>
              </a:rPr>
              <a:t>Homogeneous</a:t>
            </a:r>
            <a:r>
              <a:rPr lang="en-US" sz="2170" dirty="0" smtClean="0"/>
              <a:t> </a:t>
            </a:r>
            <a:r>
              <a:rPr lang="en-US" sz="2170" dirty="0"/>
              <a:t>- ‘like’ products are all standardised (example, one Ramada hotel room is the same as another, irrespective of which country it is in).</a:t>
            </a:r>
          </a:p>
          <a:p>
            <a:pPr marL="685800" indent="-342900">
              <a:buClr>
                <a:srgbClr val="00B050"/>
              </a:buClr>
              <a:buSzPct val="80000"/>
              <a:buFont typeface="Wingdings" panose="05000000000000000000" pitchFamily="2" charset="2"/>
              <a:buChar char="§"/>
            </a:pPr>
            <a:r>
              <a:rPr lang="en-US" sz="2170" b="1" dirty="0">
                <a:solidFill>
                  <a:srgbClr val="FF0000"/>
                </a:solidFill>
              </a:rPr>
              <a:t>Separable</a:t>
            </a:r>
            <a:r>
              <a:rPr lang="en-US" sz="2170" dirty="0" smtClean="0"/>
              <a:t> </a:t>
            </a:r>
            <a:r>
              <a:rPr lang="en-US" sz="2170" dirty="0"/>
              <a:t>- you can easily distinguish between one product and another because of the features of each product.</a:t>
            </a:r>
          </a:p>
          <a:p>
            <a:pPr marL="685800" indent="-342900">
              <a:buClr>
                <a:srgbClr val="00B050"/>
              </a:buClr>
              <a:buSzPct val="80000"/>
              <a:buFont typeface="Wingdings" panose="05000000000000000000" pitchFamily="2" charset="2"/>
              <a:buChar char="§"/>
            </a:pPr>
            <a:r>
              <a:rPr lang="en-US" sz="2170" b="1" dirty="0" smtClean="0">
                <a:solidFill>
                  <a:srgbClr val="FF0000"/>
                </a:solidFill>
              </a:rPr>
              <a:t>Storable </a:t>
            </a:r>
            <a:r>
              <a:rPr lang="en-US" sz="2170" dirty="0"/>
              <a:t>- a product will last and is not perishable.</a:t>
            </a:r>
            <a:endParaRPr lang="en-US" sz="217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197</a:t>
            </a:r>
            <a:endParaRPr lang="en-GB" sz="1400" b="1" dirty="0">
              <a:latin typeface="Calibri" panose="020F0502020204030204" pitchFamily="34" charset="0"/>
            </a:endParaRPr>
          </a:p>
        </p:txBody>
      </p:sp>
      <p:pic>
        <p:nvPicPr>
          <p:cNvPr id="1026" name="Picture 2" descr="Image result for good me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1154658"/>
            <a:ext cx="2862486" cy="214946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2 star vs 4 star hotel"/>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12160" y="3356992"/>
            <a:ext cx="2862486" cy="160035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1 star hote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2160" y="5043530"/>
            <a:ext cx="2875806" cy="1617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82236"/>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8712968" cy="5586145"/>
          </a:xfrm>
          <a:prstGeom prst="rect">
            <a:avLst/>
          </a:prstGeom>
        </p:spPr>
        <p:txBody>
          <a:bodyPr wrap="square">
            <a:spAutoFit/>
          </a:bodyPr>
          <a:lstStyle/>
          <a:p>
            <a:pPr>
              <a:buClr>
                <a:srgbClr val="00B050"/>
              </a:buClr>
              <a:buSzPct val="80000"/>
            </a:pPr>
            <a:r>
              <a:rPr lang="en-US" sz="2100" b="1" dirty="0" smtClean="0">
                <a:solidFill>
                  <a:srgbClr val="C00000"/>
                </a:solidFill>
              </a:rPr>
              <a:t>Services </a:t>
            </a:r>
            <a:r>
              <a:rPr lang="en-US" sz="2100" b="1" dirty="0">
                <a:solidFill>
                  <a:srgbClr val="C00000"/>
                </a:solidFill>
              </a:rPr>
              <a:t>identified and explained</a:t>
            </a:r>
          </a:p>
          <a:p>
            <a:pPr marL="342900" indent="-342900">
              <a:buClr>
                <a:srgbClr val="00B050"/>
              </a:buClr>
              <a:buSzPct val="80000"/>
              <a:buFont typeface="Arial" panose="020B0604020202020204" pitchFamily="34" charset="0"/>
              <a:buChar char="►"/>
            </a:pPr>
            <a:r>
              <a:rPr lang="en-US" sz="2100" dirty="0"/>
              <a:t>Services can also be described by their four main characteristics, which are the opposite of the characteristics of a product:</a:t>
            </a:r>
          </a:p>
          <a:p>
            <a:pPr marL="685800" indent="-285750">
              <a:buClr>
                <a:srgbClr val="00B050"/>
              </a:buClr>
              <a:buSzPct val="80000"/>
              <a:buFont typeface="Wingdings" panose="05000000000000000000" pitchFamily="2" charset="2"/>
              <a:buChar char="§"/>
            </a:pPr>
            <a:r>
              <a:rPr lang="en-US" sz="2100" b="1" dirty="0" smtClean="0">
                <a:solidFill>
                  <a:srgbClr val="FF0000"/>
                </a:solidFill>
              </a:rPr>
              <a:t>Intangible</a:t>
            </a:r>
            <a:r>
              <a:rPr lang="en-US" sz="2100" dirty="0" smtClean="0"/>
              <a:t> </a:t>
            </a:r>
            <a:r>
              <a:rPr lang="en-US" sz="2100" dirty="0"/>
              <a:t>- services cannot be seen or physically held.</a:t>
            </a:r>
          </a:p>
          <a:p>
            <a:pPr marL="685800" indent="-285750">
              <a:buClr>
                <a:srgbClr val="00B050"/>
              </a:buClr>
              <a:buSzPct val="80000"/>
              <a:buFont typeface="Wingdings" panose="05000000000000000000" pitchFamily="2" charset="2"/>
              <a:buChar char="§"/>
            </a:pPr>
            <a:r>
              <a:rPr lang="en-US" sz="2100" b="1" dirty="0" smtClean="0">
                <a:solidFill>
                  <a:srgbClr val="FF0000"/>
                </a:solidFill>
              </a:rPr>
              <a:t>Heterogeneous</a:t>
            </a:r>
            <a:r>
              <a:rPr lang="en-US" sz="2100" dirty="0" smtClean="0"/>
              <a:t> </a:t>
            </a:r>
            <a:r>
              <a:rPr lang="en-US" sz="2100" dirty="0"/>
              <a:t>- services are not standardised; every experience is individual.</a:t>
            </a:r>
          </a:p>
          <a:p>
            <a:pPr marL="685800" indent="-285750">
              <a:buClr>
                <a:srgbClr val="00B050"/>
              </a:buClr>
              <a:buSzPct val="80000"/>
              <a:buFont typeface="Wingdings" panose="05000000000000000000" pitchFamily="2" charset="2"/>
              <a:buChar char="§"/>
            </a:pPr>
            <a:r>
              <a:rPr lang="en-US" sz="2100" b="1" dirty="0" smtClean="0">
                <a:solidFill>
                  <a:srgbClr val="FF0000"/>
                </a:solidFill>
              </a:rPr>
              <a:t>Inseparable</a:t>
            </a:r>
            <a:r>
              <a:rPr lang="en-US" sz="2100" dirty="0" smtClean="0"/>
              <a:t> </a:t>
            </a:r>
            <a:r>
              <a:rPr lang="en-US" sz="2100" dirty="0"/>
              <a:t>- it is not possible to </a:t>
            </a:r>
            <a:r>
              <a:rPr lang="en-US" sz="2100" dirty="0" smtClean="0"/>
              <a:t/>
            </a:r>
            <a:br>
              <a:rPr lang="en-US" sz="2100" dirty="0" smtClean="0"/>
            </a:br>
            <a:r>
              <a:rPr lang="en-US" sz="2100" dirty="0" smtClean="0"/>
              <a:t>separate </a:t>
            </a:r>
            <a:r>
              <a:rPr lang="en-US" sz="2100" dirty="0"/>
              <a:t>the service out of the </a:t>
            </a:r>
            <a:r>
              <a:rPr lang="en-US" sz="2100" dirty="0" smtClean="0"/>
              <a:t/>
            </a:r>
            <a:br>
              <a:rPr lang="en-US" sz="2100" dirty="0" smtClean="0"/>
            </a:br>
            <a:r>
              <a:rPr lang="en-US" sz="2100" dirty="0" smtClean="0"/>
              <a:t>experience </a:t>
            </a:r>
            <a:r>
              <a:rPr lang="en-US" sz="2100" dirty="0"/>
              <a:t>(example, being waited </a:t>
            </a:r>
            <a:r>
              <a:rPr lang="en-US" sz="2100" dirty="0" smtClean="0"/>
              <a:t/>
            </a:r>
            <a:br>
              <a:rPr lang="en-US" sz="2100" dirty="0" smtClean="0"/>
            </a:br>
            <a:r>
              <a:rPr lang="en-US" sz="2100" dirty="0" smtClean="0"/>
              <a:t>upon </a:t>
            </a:r>
            <a:r>
              <a:rPr lang="en-US" sz="2100" dirty="0"/>
              <a:t>is an integral part of the service </a:t>
            </a:r>
            <a:r>
              <a:rPr lang="en-US" sz="2100" dirty="0" smtClean="0"/>
              <a:t/>
            </a:r>
            <a:br>
              <a:rPr lang="en-US" sz="2100" dirty="0" smtClean="0"/>
            </a:br>
            <a:r>
              <a:rPr lang="en-US" sz="2100" dirty="0" smtClean="0"/>
              <a:t>element </a:t>
            </a:r>
            <a:r>
              <a:rPr lang="en-US" sz="2100" dirty="0"/>
              <a:t>of a meal).</a:t>
            </a:r>
          </a:p>
          <a:p>
            <a:pPr marL="685800" indent="-285750">
              <a:buClr>
                <a:srgbClr val="00B050"/>
              </a:buClr>
              <a:buSzPct val="80000"/>
              <a:buFont typeface="Wingdings" panose="05000000000000000000" pitchFamily="2" charset="2"/>
              <a:buChar char="§"/>
            </a:pPr>
            <a:r>
              <a:rPr lang="en-US" sz="2100" b="1" dirty="0" smtClean="0">
                <a:solidFill>
                  <a:srgbClr val="FF0000"/>
                </a:solidFill>
              </a:rPr>
              <a:t>Incapable </a:t>
            </a:r>
            <a:r>
              <a:rPr lang="en-US" sz="2100" b="1" dirty="0">
                <a:solidFill>
                  <a:srgbClr val="FF0000"/>
                </a:solidFill>
              </a:rPr>
              <a:t>of being stored </a:t>
            </a:r>
            <a:r>
              <a:rPr lang="en-US" sz="2100" dirty="0"/>
              <a:t>- services </a:t>
            </a:r>
            <a:r>
              <a:rPr lang="en-US" sz="2100" dirty="0" smtClean="0"/>
              <a:t/>
            </a:r>
            <a:br>
              <a:rPr lang="en-US" sz="2100" dirty="0" smtClean="0"/>
            </a:br>
            <a:r>
              <a:rPr lang="en-US" sz="2100" dirty="0" smtClean="0"/>
              <a:t>are </a:t>
            </a:r>
            <a:r>
              <a:rPr lang="en-US" sz="2100" dirty="0"/>
              <a:t>perishable and cannot be transferred for use at a later date.</a:t>
            </a:r>
          </a:p>
          <a:p>
            <a:pPr marL="342900" indent="-342900">
              <a:buClr>
                <a:srgbClr val="00B050"/>
              </a:buClr>
              <a:buSzPct val="80000"/>
              <a:buFont typeface="Arial" panose="020B0604020202020204" pitchFamily="34" charset="0"/>
              <a:buChar char="►"/>
            </a:pPr>
            <a:r>
              <a:rPr lang="en-US" sz="2100" dirty="0"/>
              <a:t>For travel and tourism products, these distinctions are not always easy to make. If we consider the example of a typical package holiday as a product, we find many similarities with a service, rather than a product. </a:t>
            </a:r>
            <a:endParaRPr lang="en-US" sz="21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198</a:t>
            </a:r>
            <a:endParaRPr lang="en-GB" sz="1400" b="1" dirty="0">
              <a:latin typeface="Calibri" panose="020F0502020204030204" pitchFamily="34" charset="0"/>
            </a:endParaRPr>
          </a:p>
        </p:txBody>
      </p:sp>
      <p:pic>
        <p:nvPicPr>
          <p:cNvPr id="3076" name="Picture 4" descr="Image result for room servi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112" y="2927724"/>
            <a:ext cx="3355743" cy="2013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8632527"/>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8712968" cy="3170099"/>
          </a:xfrm>
          <a:prstGeom prst="rect">
            <a:avLst/>
          </a:prstGeom>
        </p:spPr>
        <p:txBody>
          <a:bodyPr wrap="square">
            <a:spAutoFit/>
          </a:bodyPr>
          <a:lstStyle/>
          <a:p>
            <a:pPr>
              <a:buClr>
                <a:srgbClr val="00B050"/>
              </a:buClr>
              <a:buSzPct val="80000"/>
            </a:pPr>
            <a:r>
              <a:rPr lang="en-US" sz="2000" b="1" dirty="0" smtClean="0">
                <a:solidFill>
                  <a:srgbClr val="C00000"/>
                </a:solidFill>
              </a:rPr>
              <a:t>Services </a:t>
            </a:r>
            <a:r>
              <a:rPr lang="en-US" sz="2000" b="1" dirty="0">
                <a:solidFill>
                  <a:srgbClr val="C00000"/>
                </a:solidFill>
              </a:rPr>
              <a:t>identified and explained</a:t>
            </a:r>
          </a:p>
          <a:p>
            <a:pPr marL="342900" indent="-342900">
              <a:buClr>
                <a:srgbClr val="00B050"/>
              </a:buClr>
              <a:buSzPct val="80000"/>
              <a:buFont typeface="Arial" panose="020B0604020202020204" pitchFamily="34" charset="0"/>
              <a:buChar char="►"/>
            </a:pPr>
            <a:r>
              <a:rPr lang="en-US" sz="2000" dirty="0" smtClean="0"/>
              <a:t>A </a:t>
            </a:r>
            <a:r>
              <a:rPr lang="en-US" sz="2000" dirty="0"/>
              <a:t>package holiday comprises of three main components - transportation, accommodation and excursions. These components are in fact intangible at the time of purchase; you do not get to sample the product and must rely upon the description from the brochure. </a:t>
            </a:r>
            <a:endParaRPr lang="en-US" sz="2000" dirty="0" smtClean="0"/>
          </a:p>
          <a:p>
            <a:pPr marL="342900" indent="-342900">
              <a:buClr>
                <a:srgbClr val="00B050"/>
              </a:buClr>
              <a:buSzPct val="80000"/>
              <a:buFont typeface="Arial" panose="020B0604020202020204" pitchFamily="34" charset="0"/>
              <a:buChar char="►"/>
            </a:pPr>
            <a:r>
              <a:rPr lang="en-US" sz="2000" dirty="0" smtClean="0"/>
              <a:t>It </a:t>
            </a:r>
            <a:r>
              <a:rPr lang="en-US" sz="2000" dirty="0"/>
              <a:t>is impossible to separate out the components of a package holiday; they are marketed and sold exactly as that - a package. Package holidays are not homogeneous - two customers purchasing exactly the same package holiday will have very different experiences because of a number of additional factors. </a:t>
            </a:r>
            <a:endParaRPr lang="en-US" sz="20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198</a:t>
            </a:r>
            <a:endParaRPr lang="en-GB" sz="1400" b="1" dirty="0">
              <a:latin typeface="Calibri" panose="020F0502020204030204" pitchFamily="34" charset="0"/>
            </a:endParaRPr>
          </a:p>
        </p:txBody>
      </p:sp>
      <p:pic>
        <p:nvPicPr>
          <p:cNvPr id="2050" name="Picture 2" descr="Image result for package holiday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975946" y="4149080"/>
            <a:ext cx="3916534" cy="245948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50962" y="4221088"/>
            <a:ext cx="4838294" cy="2554545"/>
          </a:xfrm>
          <a:prstGeom prst="rect">
            <a:avLst/>
          </a:prstGeom>
        </p:spPr>
        <p:txBody>
          <a:bodyPr wrap="square">
            <a:spAutoFit/>
          </a:bodyPr>
          <a:lstStyle/>
          <a:p>
            <a:pPr marL="342900" indent="-342900">
              <a:buClr>
                <a:srgbClr val="00B050"/>
              </a:buClr>
              <a:buSzPct val="80000"/>
              <a:buFont typeface="Arial" panose="020B0604020202020204" pitchFamily="34" charset="0"/>
              <a:buChar char="►"/>
            </a:pPr>
            <a:r>
              <a:rPr lang="en-US" sz="2000" dirty="0"/>
              <a:t>Lastly, package holidays are perishable: if the tour operator has not sold the same amount of packages, as the number of reservations made with transport and accommodation providers for a given period, then those packages will be lost and that revenue cannot be made up again.</a:t>
            </a:r>
          </a:p>
        </p:txBody>
      </p:sp>
    </p:spTree>
    <p:extLst>
      <p:ext uri="{BB962C8B-B14F-4D97-AF65-F5344CB8AC3E}">
        <p14:creationId xmlns:p14="http://schemas.microsoft.com/office/powerpoint/2010/main" val="3164610088"/>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8712968" cy="5170646"/>
          </a:xfrm>
          <a:prstGeom prst="rect">
            <a:avLst/>
          </a:prstGeom>
        </p:spPr>
        <p:txBody>
          <a:bodyPr wrap="square">
            <a:spAutoFit/>
          </a:bodyPr>
          <a:lstStyle/>
          <a:p>
            <a:pPr>
              <a:buClr>
                <a:srgbClr val="00B050"/>
              </a:buClr>
              <a:buSzPct val="80000"/>
            </a:pPr>
            <a:r>
              <a:rPr lang="en-US" sz="2200" b="1" dirty="0" smtClean="0">
                <a:solidFill>
                  <a:srgbClr val="C00000"/>
                </a:solidFill>
              </a:rPr>
              <a:t>Services </a:t>
            </a:r>
            <a:r>
              <a:rPr lang="en-US" sz="2200" b="1" dirty="0">
                <a:solidFill>
                  <a:srgbClr val="C00000"/>
                </a:solidFill>
              </a:rPr>
              <a:t>identified and explained</a:t>
            </a:r>
          </a:p>
          <a:p>
            <a:pPr marL="400050" indent="-400050">
              <a:buClr>
                <a:srgbClr val="00B050"/>
              </a:buClr>
              <a:buSzPct val="80000"/>
              <a:buFont typeface="Arial" panose="020B0604020202020204" pitchFamily="34" charset="0"/>
              <a:buChar char="►"/>
            </a:pPr>
            <a:r>
              <a:rPr lang="en-US" sz="2200" dirty="0" smtClean="0"/>
              <a:t>Many </a:t>
            </a:r>
            <a:r>
              <a:rPr lang="en-US" sz="2200" dirty="0"/>
              <a:t>tourism products are very similar in characteristic to services. They form an invisible and integral part of the overall customer experience. </a:t>
            </a:r>
            <a:endParaRPr lang="en-US" sz="2200" dirty="0" smtClean="0"/>
          </a:p>
          <a:p>
            <a:pPr marL="400050" indent="-400050">
              <a:buClr>
                <a:srgbClr val="00B050"/>
              </a:buClr>
              <a:buSzPct val="80000"/>
              <a:buFont typeface="Arial" panose="020B0604020202020204" pitchFamily="34" charset="0"/>
              <a:buChar char="►"/>
            </a:pPr>
            <a:r>
              <a:rPr lang="en-US" sz="2200" dirty="0" smtClean="0"/>
              <a:t>Also</a:t>
            </a:r>
            <a:r>
              <a:rPr lang="en-US" sz="2200" dirty="0"/>
              <a:t>, many tourism products are dependent upon a series of services, for example, staying at a hotel. The hotel room forms the tourism product but the experience of staying at a hotel is dependent upon the </a:t>
            </a:r>
            <a:r>
              <a:rPr lang="en-US" sz="2200" dirty="0" smtClean="0"/>
              <a:t>services </a:t>
            </a:r>
            <a:r>
              <a:rPr lang="en-US" sz="2200" dirty="0"/>
              <a:t>of reception staff, </a:t>
            </a:r>
            <a:r>
              <a:rPr lang="en-US" sz="2200" dirty="0" smtClean="0"/>
              <a:t>the </a:t>
            </a:r>
            <a:r>
              <a:rPr lang="en-US" sz="2200" dirty="0"/>
              <a:t>housekeeping and </a:t>
            </a:r>
            <a:r>
              <a:rPr lang="en-US" sz="2200" dirty="0" smtClean="0"/>
              <a:t>concierge </a:t>
            </a:r>
            <a:r>
              <a:rPr lang="en-US" sz="2200" dirty="0"/>
              <a:t>staff, the chef, </a:t>
            </a:r>
            <a:r>
              <a:rPr lang="en-US" sz="2200" dirty="0" smtClean="0"/>
              <a:t/>
            </a:r>
            <a:br>
              <a:rPr lang="en-US" sz="2200" dirty="0" smtClean="0"/>
            </a:br>
            <a:r>
              <a:rPr lang="en-US" sz="2200" dirty="0" smtClean="0"/>
              <a:t>kitchen </a:t>
            </a:r>
            <a:r>
              <a:rPr lang="en-US" sz="2200" dirty="0"/>
              <a:t>and waiting staff and </a:t>
            </a:r>
            <a:r>
              <a:rPr lang="en-US" sz="2200" dirty="0" smtClean="0"/>
              <a:t/>
            </a:r>
            <a:br>
              <a:rPr lang="en-US" sz="2200" dirty="0" smtClean="0"/>
            </a:br>
            <a:r>
              <a:rPr lang="en-US" sz="2200" dirty="0" smtClean="0"/>
              <a:t>so </a:t>
            </a:r>
            <a:r>
              <a:rPr lang="en-US" sz="2200" dirty="0"/>
              <a:t>on. </a:t>
            </a:r>
            <a:endParaRPr lang="en-US" sz="2200" dirty="0" smtClean="0"/>
          </a:p>
          <a:p>
            <a:pPr marL="400050" indent="-400050">
              <a:buClr>
                <a:srgbClr val="00B050"/>
              </a:buClr>
              <a:buSzPct val="80000"/>
              <a:buFont typeface="Arial" panose="020B0604020202020204" pitchFamily="34" charset="0"/>
              <a:buChar char="►"/>
            </a:pPr>
            <a:r>
              <a:rPr lang="en-US" sz="2200" dirty="0" smtClean="0"/>
              <a:t>This </a:t>
            </a:r>
            <a:r>
              <a:rPr lang="en-US" sz="2200" dirty="0"/>
              <a:t>seamless amalgamation </a:t>
            </a:r>
            <a:r>
              <a:rPr lang="en-US" sz="2200" dirty="0" smtClean="0"/>
              <a:t/>
            </a:r>
            <a:br>
              <a:rPr lang="en-US" sz="2200" dirty="0" smtClean="0"/>
            </a:br>
            <a:r>
              <a:rPr lang="en-US" sz="2200" dirty="0" smtClean="0"/>
              <a:t>of </a:t>
            </a:r>
            <a:r>
              <a:rPr lang="en-US" sz="2200" dirty="0"/>
              <a:t>products and services is </a:t>
            </a:r>
            <a:r>
              <a:rPr lang="en-US" sz="2200" dirty="0" smtClean="0"/>
              <a:t/>
            </a:r>
            <a:br>
              <a:rPr lang="en-US" sz="2200" dirty="0" smtClean="0"/>
            </a:br>
            <a:r>
              <a:rPr lang="en-US" sz="2200" dirty="0" smtClean="0"/>
              <a:t>often </a:t>
            </a:r>
            <a:r>
              <a:rPr lang="en-US" sz="2200" dirty="0"/>
              <a:t>referred to as ‘the total </a:t>
            </a:r>
            <a:r>
              <a:rPr lang="en-US" sz="2200" dirty="0" smtClean="0"/>
              <a:t/>
            </a:r>
            <a:br>
              <a:rPr lang="en-US" sz="2200" dirty="0" smtClean="0"/>
            </a:br>
            <a:r>
              <a:rPr lang="en-US" sz="2200" dirty="0" smtClean="0"/>
              <a:t>tourism </a:t>
            </a:r>
            <a:r>
              <a:rPr lang="en-US" sz="2200" dirty="0"/>
              <a:t>product’.</a:t>
            </a:r>
            <a:endParaRPr lang="en-US" sz="22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198</a:t>
            </a:r>
            <a:endParaRPr lang="en-GB" sz="1400" b="1" dirty="0">
              <a:latin typeface="Calibri" panose="020F0502020204030204" pitchFamily="34" charset="0"/>
            </a:endParaRPr>
          </a:p>
        </p:txBody>
      </p:sp>
      <p:pic>
        <p:nvPicPr>
          <p:cNvPr id="4098" name="Picture 2" descr="Image result for total tourism produc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5838" y="3861048"/>
            <a:ext cx="4591050" cy="2790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8598133"/>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C</a:t>
            </a:r>
            <a:endParaRPr lang="en-GB" b="1" dirty="0" smtClean="0"/>
          </a:p>
        </p:txBody>
      </p:sp>
      <p:sp>
        <p:nvSpPr>
          <p:cNvPr id="34" name="Rectangle 33"/>
          <p:cNvSpPr/>
          <p:nvPr/>
        </p:nvSpPr>
        <p:spPr>
          <a:xfrm>
            <a:off x="323527" y="1124744"/>
            <a:ext cx="8424935" cy="5455340"/>
          </a:xfrm>
          <a:prstGeom prst="rect">
            <a:avLst/>
          </a:prstGeom>
        </p:spPr>
        <p:txBody>
          <a:bodyPr wrap="square">
            <a:spAutoFit/>
          </a:bodyPr>
          <a:lstStyle/>
          <a:p>
            <a:pPr>
              <a:buClr>
                <a:srgbClr val="0070C0"/>
              </a:buClr>
            </a:pPr>
            <a:r>
              <a:rPr lang="en-US" sz="2050" dirty="0"/>
              <a:t>To achieve a </a:t>
            </a:r>
            <a:r>
              <a:rPr lang="en-US" sz="2050" b="1" dirty="0"/>
              <a:t>Grade C</a:t>
            </a:r>
            <a:r>
              <a:rPr lang="en-US" sz="2050" dirty="0"/>
              <a:t>, a candidate will be able to:</a:t>
            </a:r>
          </a:p>
          <a:p>
            <a:pPr marL="342900" indent="-342900">
              <a:buClr>
                <a:srgbClr val="0070C0"/>
              </a:buClr>
              <a:buFont typeface="Arial" panose="020B0604020202020204" pitchFamily="34" charset="0"/>
              <a:buChar char="•"/>
            </a:pPr>
            <a:r>
              <a:rPr lang="en-US" sz="2050" dirty="0" smtClean="0"/>
              <a:t>Recall</a:t>
            </a:r>
            <a:r>
              <a:rPr lang="en-US" sz="2050" dirty="0"/>
              <a:t>, select and present relevant factual information and communicate ideas and opinions in a </a:t>
            </a:r>
            <a:r>
              <a:rPr lang="en-US" sz="2050" dirty="0" smtClean="0"/>
              <a:t>mostly accurate </a:t>
            </a:r>
            <a:r>
              <a:rPr lang="en-US" sz="2050" dirty="0"/>
              <a:t>and logical manner</a:t>
            </a:r>
          </a:p>
          <a:p>
            <a:pPr marL="342900" indent="-342900">
              <a:buClr>
                <a:srgbClr val="0070C0"/>
              </a:buClr>
              <a:buFont typeface="Arial" panose="020B0604020202020204" pitchFamily="34" charset="0"/>
              <a:buChar char="•"/>
            </a:pPr>
            <a:r>
              <a:rPr lang="en-US" sz="2050" dirty="0" smtClean="0"/>
              <a:t>Demonstrate </a:t>
            </a:r>
            <a:r>
              <a:rPr lang="en-US" sz="2050" dirty="0"/>
              <a:t>sound use of travel and tourism industry terminology, including commonly </a:t>
            </a:r>
            <a:r>
              <a:rPr lang="en-US" sz="2050" dirty="0" smtClean="0"/>
              <a:t>used definitions</a:t>
            </a:r>
            <a:r>
              <a:rPr lang="en-US" sz="2050" dirty="0"/>
              <a:t>, concepts, models and patterns, although with some omissions</a:t>
            </a:r>
          </a:p>
          <a:p>
            <a:pPr marL="342900" indent="-342900">
              <a:buClr>
                <a:srgbClr val="0070C0"/>
              </a:buClr>
              <a:buFont typeface="Arial" panose="020B0604020202020204" pitchFamily="34" charset="0"/>
              <a:buChar char="•"/>
            </a:pPr>
            <a:r>
              <a:rPr lang="en-US" sz="2050" dirty="0" smtClean="0"/>
              <a:t>Use </a:t>
            </a:r>
            <a:r>
              <a:rPr lang="en-US" sz="2050" dirty="0"/>
              <a:t>knowledge and understanding to select some relevant examples, to </a:t>
            </a:r>
            <a:r>
              <a:rPr lang="en-US" sz="2050" dirty="0" err="1"/>
              <a:t>recognise</a:t>
            </a:r>
            <a:r>
              <a:rPr lang="en-US" sz="2050" dirty="0"/>
              <a:t> some patterns </a:t>
            </a:r>
            <a:r>
              <a:rPr lang="en-US" sz="2050" dirty="0" smtClean="0"/>
              <a:t>and to </a:t>
            </a:r>
            <a:r>
              <a:rPr lang="en-US" sz="2050" dirty="0"/>
              <a:t>attempt analysis of some evidence</a:t>
            </a:r>
          </a:p>
          <a:p>
            <a:pPr marL="342900" indent="-342900">
              <a:buClr>
                <a:srgbClr val="0070C0"/>
              </a:buClr>
              <a:buFont typeface="Arial" panose="020B0604020202020204" pitchFamily="34" charset="0"/>
              <a:buChar char="•"/>
            </a:pPr>
            <a:r>
              <a:rPr lang="en-US" sz="2050" dirty="0" smtClean="0"/>
              <a:t>Present </a:t>
            </a:r>
            <a:r>
              <a:rPr lang="en-US" sz="2050" dirty="0"/>
              <a:t>valid explanations for phenomena, patterns and relationships</a:t>
            </a:r>
          </a:p>
          <a:p>
            <a:pPr marL="342900" indent="-342900">
              <a:buClr>
                <a:srgbClr val="0070C0"/>
              </a:buClr>
              <a:buFont typeface="Arial" panose="020B0604020202020204" pitchFamily="34" charset="0"/>
              <a:buChar char="•"/>
            </a:pPr>
            <a:r>
              <a:rPr lang="en-US" sz="2050" dirty="0" smtClean="0"/>
              <a:t>Understand </a:t>
            </a:r>
            <a:r>
              <a:rPr lang="en-US" sz="2050" dirty="0"/>
              <a:t>some implications and draw some valid inferences from data and source materials</a:t>
            </a:r>
          </a:p>
          <a:p>
            <a:pPr marL="342900" indent="-342900">
              <a:buClr>
                <a:srgbClr val="0070C0"/>
              </a:buClr>
              <a:buFont typeface="Arial" panose="020B0604020202020204" pitchFamily="34" charset="0"/>
              <a:buChar char="•"/>
            </a:pPr>
            <a:r>
              <a:rPr lang="en-US" sz="2050" dirty="0" smtClean="0"/>
              <a:t>Discuss </a:t>
            </a:r>
            <a:r>
              <a:rPr lang="en-US" sz="2050" dirty="0"/>
              <a:t>and evaluate some choices, and attempt reasoned decisions, recommendations </a:t>
            </a:r>
            <a:r>
              <a:rPr lang="en-US" sz="2050" dirty="0" smtClean="0"/>
              <a:t>and judgements</a:t>
            </a:r>
            <a:endParaRPr lang="en-US" sz="2050" dirty="0"/>
          </a:p>
          <a:p>
            <a:pPr marL="342900" indent="-342900">
              <a:buClr>
                <a:srgbClr val="0070C0"/>
              </a:buClr>
              <a:buFont typeface="Arial" panose="020B0604020202020204" pitchFamily="34" charset="0"/>
              <a:buChar char="•"/>
            </a:pPr>
            <a:r>
              <a:rPr lang="en-US" sz="2050" dirty="0" smtClean="0"/>
              <a:t>Draw </a:t>
            </a:r>
            <a:r>
              <a:rPr lang="en-US" sz="2050" dirty="0"/>
              <a:t>sound conclusions by a consideration of some of the evidence</a:t>
            </a:r>
          </a:p>
        </p:txBody>
      </p:sp>
    </p:spTree>
    <p:extLst>
      <p:ext uri="{BB962C8B-B14F-4D97-AF65-F5344CB8AC3E}">
        <p14:creationId xmlns:p14="http://schemas.microsoft.com/office/powerpoint/2010/main" val="3694462258"/>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8712968" cy="5336846"/>
          </a:xfrm>
          <a:prstGeom prst="rect">
            <a:avLst/>
          </a:prstGeom>
        </p:spPr>
        <p:txBody>
          <a:bodyPr wrap="square">
            <a:spAutoFit/>
          </a:bodyPr>
          <a:lstStyle/>
          <a:p>
            <a:pPr>
              <a:buClr>
                <a:srgbClr val="00B050"/>
              </a:buClr>
              <a:buSzPct val="80000"/>
            </a:pPr>
            <a:r>
              <a:rPr lang="en-US" sz="2130" b="1" dirty="0" smtClean="0">
                <a:solidFill>
                  <a:srgbClr val="C00000"/>
                </a:solidFill>
              </a:rPr>
              <a:t>Investigate </a:t>
            </a:r>
            <a:r>
              <a:rPr lang="en-US" sz="2130" b="1" dirty="0">
                <a:solidFill>
                  <a:srgbClr val="C00000"/>
                </a:solidFill>
              </a:rPr>
              <a:t>the development and modification of travel and tourism products and services</a:t>
            </a:r>
          </a:p>
          <a:p>
            <a:pPr marL="342900" indent="-342900">
              <a:buClr>
                <a:srgbClr val="00B050"/>
              </a:buClr>
              <a:buSzPct val="80000"/>
              <a:buFont typeface="Arial" panose="020B0604020202020204" pitchFamily="34" charset="0"/>
              <a:buChar char="►"/>
            </a:pPr>
            <a:r>
              <a:rPr lang="en-US" sz="2130" dirty="0"/>
              <a:t>We already know that customers’ needs, wants and expectations change all the time, taking into consideration the rapid pace of change that this industry undergoes. </a:t>
            </a:r>
            <a:endParaRPr lang="en-US" sz="2130" dirty="0" smtClean="0"/>
          </a:p>
          <a:p>
            <a:pPr marL="342900" indent="-342900">
              <a:buClr>
                <a:srgbClr val="00B050"/>
              </a:buClr>
              <a:buSzPct val="80000"/>
              <a:buFont typeface="Arial" panose="020B0604020202020204" pitchFamily="34" charset="0"/>
              <a:buChar char="►"/>
            </a:pPr>
            <a:r>
              <a:rPr lang="en-US" sz="2130" dirty="0" smtClean="0"/>
              <a:t>As </a:t>
            </a:r>
            <a:r>
              <a:rPr lang="en-US" sz="2130" dirty="0"/>
              <a:t>a result, travel and tourism providers must constantly seek to develop new products and services which will appeal to their existing customer base as well as attract new customers. </a:t>
            </a:r>
            <a:endParaRPr lang="en-US" sz="2130" dirty="0" smtClean="0"/>
          </a:p>
          <a:p>
            <a:pPr marL="342900" indent="-342900">
              <a:buClr>
                <a:srgbClr val="00B050"/>
              </a:buClr>
              <a:buSzPct val="80000"/>
              <a:buFont typeface="Arial" panose="020B0604020202020204" pitchFamily="34" charset="0"/>
              <a:buChar char="►"/>
            </a:pPr>
            <a:r>
              <a:rPr lang="en-US" sz="2130" dirty="0" smtClean="0"/>
              <a:t>It </a:t>
            </a:r>
            <a:r>
              <a:rPr lang="en-US" sz="2130" dirty="0"/>
              <a:t>is not always possible to develop something completely new; therefore, organisations within this people-</a:t>
            </a:r>
            <a:r>
              <a:rPr lang="en-US" sz="2130" dirty="0" err="1"/>
              <a:t>centred</a:t>
            </a:r>
            <a:r>
              <a:rPr lang="en-US" sz="2130" dirty="0"/>
              <a:t> industry must find new ways of developing their existing products through innovation.</a:t>
            </a:r>
          </a:p>
          <a:p>
            <a:pPr marL="342900" indent="-342900">
              <a:buClr>
                <a:srgbClr val="00B050"/>
              </a:buClr>
              <a:buSzPct val="80000"/>
              <a:buFont typeface="Arial" panose="020B0604020202020204" pitchFamily="34" charset="0"/>
              <a:buChar char="►"/>
            </a:pPr>
            <a:r>
              <a:rPr lang="en-US" sz="2130" dirty="0"/>
              <a:t>We have already learnt that market research is one way of finding out customer’s reactions to the product being offered. It is not the only way however, so let us explore the alternative methods used by travel and tourism providers to develop and modify products and services to meet the expectations of customers.</a:t>
            </a:r>
            <a:endParaRPr lang="en-US" sz="213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199</a:t>
            </a:r>
            <a:endParaRPr lang="en-GB" sz="1400" b="1" dirty="0">
              <a:latin typeface="Calibri" panose="020F0502020204030204" pitchFamily="34" charset="0"/>
            </a:endParaRPr>
          </a:p>
        </p:txBody>
      </p:sp>
    </p:spTree>
    <p:extLst>
      <p:ext uri="{BB962C8B-B14F-4D97-AF65-F5344CB8AC3E}">
        <p14:creationId xmlns:p14="http://schemas.microsoft.com/office/powerpoint/2010/main" val="4165523730"/>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8712968" cy="4939814"/>
          </a:xfrm>
          <a:prstGeom prst="rect">
            <a:avLst/>
          </a:prstGeom>
        </p:spPr>
        <p:txBody>
          <a:bodyPr wrap="square">
            <a:spAutoFit/>
          </a:bodyPr>
          <a:lstStyle/>
          <a:p>
            <a:pPr>
              <a:buClr>
                <a:srgbClr val="00B050"/>
              </a:buClr>
              <a:buSzPct val="80000"/>
            </a:pPr>
            <a:r>
              <a:rPr lang="en-US" sz="2100" b="1" dirty="0" smtClean="0">
                <a:solidFill>
                  <a:srgbClr val="C00000"/>
                </a:solidFill>
              </a:rPr>
              <a:t>The </a:t>
            </a:r>
            <a:r>
              <a:rPr lang="en-US" sz="2100" b="1" dirty="0">
                <a:solidFill>
                  <a:srgbClr val="C00000"/>
                </a:solidFill>
              </a:rPr>
              <a:t>use of the product life cycle</a:t>
            </a:r>
          </a:p>
          <a:p>
            <a:pPr marL="342900" indent="-342900">
              <a:buClr>
                <a:srgbClr val="00B050"/>
              </a:buClr>
              <a:buSzPct val="80000"/>
              <a:buFont typeface="Arial" panose="020B0604020202020204" pitchFamily="34" charset="0"/>
              <a:buChar char="►"/>
            </a:pPr>
            <a:r>
              <a:rPr lang="en-US" sz="2100" dirty="0"/>
              <a:t>This marketing tool allows an organisation to evaluate the positioning of the products and services it offers in the market. </a:t>
            </a:r>
            <a:r>
              <a:rPr lang="en-US" sz="2100" dirty="0" smtClean="0"/>
              <a:t>Product </a:t>
            </a:r>
            <a:r>
              <a:rPr lang="en-US" sz="2100" dirty="0"/>
              <a:t>analysis in this way enables travel and tourism providers to improve their competitive advantage and increase their profitability, which is important within this competitive business environment and especially where a large number of substitute products and services are available.</a:t>
            </a:r>
          </a:p>
          <a:p>
            <a:pPr marL="342900" indent="-342900">
              <a:buClr>
                <a:srgbClr val="00B050"/>
              </a:buClr>
              <a:buSzPct val="80000"/>
              <a:buFont typeface="Arial" panose="020B0604020202020204" pitchFamily="34" charset="0"/>
              <a:buChar char="►"/>
            </a:pPr>
            <a:r>
              <a:rPr lang="en-US" sz="2100" dirty="0"/>
              <a:t>The product life cycle model </a:t>
            </a:r>
            <a:r>
              <a:rPr lang="en-US" sz="2100" dirty="0" smtClean="0"/>
              <a:t>(</a:t>
            </a:r>
            <a:r>
              <a:rPr lang="en-US" sz="2100" dirty="0"/>
              <a:t>Fig. </a:t>
            </a:r>
            <a:r>
              <a:rPr lang="en-US" sz="2100" b="1" dirty="0"/>
              <a:t>5.5</a:t>
            </a:r>
            <a:r>
              <a:rPr lang="en-US" sz="2100" dirty="0"/>
              <a:t>) allows an organisation </a:t>
            </a:r>
            <a:r>
              <a:rPr lang="en-US" sz="2100" dirty="0" smtClean="0"/>
              <a:t>to identify </a:t>
            </a:r>
            <a:r>
              <a:rPr lang="en-US" sz="2100" dirty="0"/>
              <a:t>whether its products </a:t>
            </a:r>
            <a:r>
              <a:rPr lang="en-US" sz="2100" dirty="0" smtClean="0"/>
              <a:t/>
            </a:r>
            <a:br>
              <a:rPr lang="en-US" sz="2100" dirty="0" smtClean="0"/>
            </a:br>
            <a:r>
              <a:rPr lang="en-US" sz="2100" dirty="0" smtClean="0"/>
              <a:t>or services </a:t>
            </a:r>
            <a:r>
              <a:rPr lang="en-US" sz="2100" dirty="0"/>
              <a:t>are in a stage of </a:t>
            </a:r>
            <a:r>
              <a:rPr lang="en-US" sz="2100" dirty="0" smtClean="0"/>
              <a:t/>
            </a:r>
            <a:br>
              <a:rPr lang="en-US" sz="2100" dirty="0" smtClean="0"/>
            </a:br>
            <a:r>
              <a:rPr lang="en-US" sz="2100" dirty="0" smtClean="0"/>
              <a:t>growth or </a:t>
            </a:r>
            <a:r>
              <a:rPr lang="en-US" sz="2100" dirty="0"/>
              <a:t>decline. </a:t>
            </a:r>
            <a:endParaRPr lang="en-US" sz="2100" dirty="0" smtClean="0"/>
          </a:p>
          <a:p>
            <a:pPr marL="342900" indent="-342900">
              <a:buClr>
                <a:srgbClr val="00B050"/>
              </a:buClr>
              <a:buSzPct val="80000"/>
              <a:buFont typeface="Arial" panose="020B0604020202020204" pitchFamily="34" charset="0"/>
              <a:buChar char="►"/>
            </a:pPr>
            <a:r>
              <a:rPr lang="en-US" sz="2100" dirty="0"/>
              <a:t>Similarly, this model can be used </a:t>
            </a:r>
            <a:r>
              <a:rPr lang="en-US" sz="2100" dirty="0" smtClean="0"/>
              <a:t/>
            </a:r>
            <a:br>
              <a:rPr lang="en-US" sz="2100" dirty="0" smtClean="0"/>
            </a:br>
            <a:r>
              <a:rPr lang="en-US" sz="2100" dirty="0" smtClean="0"/>
              <a:t>to </a:t>
            </a:r>
            <a:r>
              <a:rPr lang="en-US" sz="2100" dirty="0"/>
              <a:t>ascertain the popularity of a </a:t>
            </a:r>
            <a:r>
              <a:rPr lang="en-US" sz="2100" dirty="0" smtClean="0"/>
              <a:t/>
            </a:r>
            <a:br>
              <a:rPr lang="en-US" sz="2100" dirty="0" smtClean="0"/>
            </a:br>
            <a:r>
              <a:rPr lang="en-US" sz="2100" dirty="0" smtClean="0"/>
              <a:t>travel </a:t>
            </a:r>
            <a:r>
              <a:rPr lang="en-US" sz="2100" dirty="0"/>
              <a:t>destination.</a:t>
            </a:r>
            <a:endParaRPr lang="en-US" sz="21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199</a:t>
            </a:r>
            <a:endParaRPr lang="en-GB" sz="1400" b="1" dirty="0">
              <a:latin typeface="Calibri" panose="020F0502020204030204" pitchFamily="34" charset="0"/>
            </a:endParaRPr>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615641" y="4149080"/>
            <a:ext cx="4276839" cy="2520280"/>
          </a:xfrm>
          <a:prstGeom prst="rect">
            <a:avLst/>
          </a:prstGeom>
        </p:spPr>
      </p:pic>
      <p:sp>
        <p:nvSpPr>
          <p:cNvPr id="8" name="Rectangle 7"/>
          <p:cNvSpPr/>
          <p:nvPr/>
        </p:nvSpPr>
        <p:spPr>
          <a:xfrm>
            <a:off x="467544" y="6238473"/>
            <a:ext cx="4128302" cy="430887"/>
          </a:xfrm>
          <a:prstGeom prst="rect">
            <a:avLst/>
          </a:prstGeom>
        </p:spPr>
        <p:txBody>
          <a:bodyPr wrap="square">
            <a:spAutoFit/>
          </a:bodyPr>
          <a:lstStyle/>
          <a:p>
            <a:pPr indent="339725">
              <a:buClr>
                <a:srgbClr val="C00000"/>
              </a:buClr>
              <a:buSzPct val="80000"/>
              <a:buFont typeface="Arial" panose="020B0604020202020204" pitchFamily="34" charset="0"/>
              <a:buChar char="►"/>
            </a:pPr>
            <a:r>
              <a:rPr lang="en-US" sz="2200" b="1" dirty="0" smtClean="0"/>
              <a:t>Fig 5.5 </a:t>
            </a:r>
            <a:r>
              <a:rPr lang="en-US" sz="2200" dirty="0" smtClean="0"/>
              <a:t>– Product Life Cycle</a:t>
            </a:r>
            <a:endParaRPr lang="en-US" sz="2200" dirty="0"/>
          </a:p>
        </p:txBody>
      </p:sp>
    </p:spTree>
    <p:extLst>
      <p:ext uri="{BB962C8B-B14F-4D97-AF65-F5344CB8AC3E}">
        <p14:creationId xmlns:p14="http://schemas.microsoft.com/office/powerpoint/2010/main" val="1453946831"/>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8712968" cy="3785652"/>
          </a:xfrm>
          <a:prstGeom prst="rect">
            <a:avLst/>
          </a:prstGeom>
        </p:spPr>
        <p:txBody>
          <a:bodyPr wrap="square">
            <a:spAutoFit/>
          </a:bodyPr>
          <a:lstStyle/>
          <a:p>
            <a:pPr>
              <a:buClr>
                <a:srgbClr val="00B050"/>
              </a:buClr>
              <a:buSzPct val="80000"/>
            </a:pPr>
            <a:r>
              <a:rPr lang="en-US" sz="2000" b="1" dirty="0" smtClean="0">
                <a:solidFill>
                  <a:srgbClr val="C00000"/>
                </a:solidFill>
              </a:rPr>
              <a:t>The </a:t>
            </a:r>
            <a:r>
              <a:rPr lang="en-US" sz="2000" b="1" dirty="0">
                <a:solidFill>
                  <a:srgbClr val="C00000"/>
                </a:solidFill>
              </a:rPr>
              <a:t>use of the product life cycle</a:t>
            </a:r>
          </a:p>
          <a:p>
            <a:pPr marL="342900" indent="-342900">
              <a:buClr>
                <a:srgbClr val="00B050"/>
              </a:buClr>
              <a:buSzPct val="80000"/>
              <a:buFont typeface="Arial" panose="020B0604020202020204" pitchFamily="34" charset="0"/>
              <a:buChar char="►"/>
            </a:pPr>
            <a:r>
              <a:rPr lang="en-US" sz="2000" dirty="0" smtClean="0"/>
              <a:t>Some </a:t>
            </a:r>
            <a:r>
              <a:rPr lang="en-US" sz="2000" dirty="0"/>
              <a:t>products, services and destinations will be popular and will be highly profitable. Others will struggle to maintain a hold in the market and will not be cost effective for the organisations involved in their sale and promotion.</a:t>
            </a:r>
          </a:p>
          <a:p>
            <a:pPr marL="342900" indent="-342900">
              <a:buClr>
                <a:srgbClr val="00B050"/>
              </a:buClr>
              <a:buSzPct val="80000"/>
              <a:buFont typeface="Arial" panose="020B0604020202020204" pitchFamily="34" charset="0"/>
              <a:buChar char="►"/>
            </a:pPr>
            <a:r>
              <a:rPr lang="en-US" sz="2000" dirty="0"/>
              <a:t>The product life cycle allows an organisation to plot the volume of sales for an individual product from their product portfolio over a given period of time, in order to determine at what stage on the cycle that product is positioned.</a:t>
            </a:r>
          </a:p>
          <a:p>
            <a:pPr marL="342900" indent="-342900">
              <a:buClr>
                <a:srgbClr val="00B050"/>
              </a:buClr>
              <a:buSzPct val="80000"/>
              <a:buFont typeface="Arial" panose="020B0604020202020204" pitchFamily="34" charset="0"/>
              <a:buChar char="►"/>
            </a:pPr>
            <a:r>
              <a:rPr lang="en-US" sz="2000" dirty="0" smtClean="0"/>
              <a:t>There </a:t>
            </a:r>
            <a:r>
              <a:rPr lang="en-US" sz="2000" dirty="0"/>
              <a:t>are four main stages in the product life cycle. Any product at the same stage will display similar market characteristics, in terms of the volume of sales and the level of profitability for that stage</a:t>
            </a:r>
            <a:r>
              <a:rPr lang="en-US" sz="2000" dirty="0" smtClean="0"/>
              <a:t>.</a:t>
            </a:r>
          </a:p>
        </p:txBody>
      </p:sp>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199</a:t>
            </a:r>
            <a:endParaRPr lang="en-GB" sz="1400" b="1" dirty="0">
              <a:latin typeface="Calibri" panose="020F0502020204030204" pitchFamily="34" charset="0"/>
            </a:endParaRPr>
          </a:p>
        </p:txBody>
      </p:sp>
      <p:sp>
        <p:nvSpPr>
          <p:cNvPr id="5" name="Rounded Rectangle 4"/>
          <p:cNvSpPr/>
          <p:nvPr/>
        </p:nvSpPr>
        <p:spPr>
          <a:xfrm>
            <a:off x="165110" y="4933780"/>
            <a:ext cx="8727370" cy="1735580"/>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solidFill>
                  <a:srgbClr val="C00000"/>
                </a:solidFill>
                <a:latin typeface="Arial" panose="020B0604020202020204" pitchFamily="34" charset="0"/>
                <a:cs typeface="Arial" panose="020B0604020202020204" pitchFamily="34" charset="0"/>
              </a:rPr>
              <a:t>Activity 1</a:t>
            </a:r>
            <a:endParaRPr lang="en-US" sz="2000" b="1" dirty="0">
              <a:solidFill>
                <a:srgbClr val="C00000"/>
              </a:solidFill>
              <a:latin typeface="Arial" panose="020B0604020202020204" pitchFamily="34" charset="0"/>
              <a:cs typeface="Arial" panose="020B0604020202020204" pitchFamily="34" charset="0"/>
            </a:endParaRPr>
          </a:p>
          <a:p>
            <a:r>
              <a:rPr lang="en-US" sz="2000" dirty="0">
                <a:solidFill>
                  <a:schemeClr val="tx1"/>
                </a:solidFill>
                <a:latin typeface="Arial" panose="020B0604020202020204" pitchFamily="34" charset="0"/>
                <a:cs typeface="Arial" panose="020B0604020202020204" pitchFamily="34" charset="0"/>
              </a:rPr>
              <a:t>List one travel and tourism product or service at each stage of the life cycle.</a:t>
            </a:r>
          </a:p>
          <a:p>
            <a:r>
              <a:rPr lang="en-US" sz="2000" dirty="0">
                <a:solidFill>
                  <a:schemeClr val="tx1"/>
                </a:solidFill>
                <a:latin typeface="Arial" panose="020B0604020202020204" pitchFamily="34" charset="0"/>
                <a:cs typeface="Arial" panose="020B0604020202020204" pitchFamily="34" charset="0"/>
              </a:rPr>
              <a:t>At which stage of the life cycle model would you place the following destinations? You must give at least one reason for your choice of stage</a:t>
            </a:r>
            <a:r>
              <a:rPr lang="en-US" sz="2000" dirty="0" smtClean="0">
                <a:solidFill>
                  <a:schemeClr val="tx1"/>
                </a:solidFill>
                <a:latin typeface="Arial" panose="020B0604020202020204" pitchFamily="34" charset="0"/>
                <a:cs typeface="Arial" panose="020B0604020202020204" pitchFamily="34" charset="0"/>
              </a:rPr>
              <a:t>.</a:t>
            </a:r>
          </a:p>
          <a:p>
            <a:pPr>
              <a:tabLst>
                <a:tab pos="1428750" algn="l"/>
                <a:tab pos="2571750" algn="l"/>
                <a:tab pos="4743450" algn="l"/>
                <a:tab pos="6686550" algn="l"/>
              </a:tabLst>
            </a:pP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Beijing	• Paris	• </a:t>
            </a:r>
            <a:r>
              <a:rPr lang="en-US" sz="2000" dirty="0">
                <a:solidFill>
                  <a:schemeClr val="tx1"/>
                </a:solidFill>
                <a:latin typeface="Arial" panose="020B0604020202020204" pitchFamily="34" charset="0"/>
                <a:cs typeface="Arial" panose="020B0604020202020204" pitchFamily="34" charset="0"/>
              </a:rPr>
              <a:t>The </a:t>
            </a:r>
            <a:r>
              <a:rPr lang="en-US" sz="2000" dirty="0" smtClean="0">
                <a:solidFill>
                  <a:schemeClr val="tx1"/>
                </a:solidFill>
                <a:latin typeface="Arial" panose="020B0604020202020204" pitchFamily="34" charset="0"/>
                <a:cs typeface="Arial" panose="020B0604020202020204" pitchFamily="34" charset="0"/>
              </a:rPr>
              <a:t>Artic Circle	• </a:t>
            </a:r>
            <a:r>
              <a:rPr lang="en-US" sz="2000" dirty="0">
                <a:solidFill>
                  <a:schemeClr val="tx1"/>
                </a:solidFill>
                <a:latin typeface="Arial" panose="020B0604020202020204" pitchFamily="34" charset="0"/>
                <a:cs typeface="Arial" panose="020B0604020202020204" pitchFamily="34" charset="0"/>
              </a:rPr>
              <a:t>The </a:t>
            </a:r>
            <a:r>
              <a:rPr lang="en-US" sz="2000" dirty="0" smtClean="0">
                <a:solidFill>
                  <a:schemeClr val="tx1"/>
                </a:solidFill>
                <a:latin typeface="Arial" panose="020B0604020202020204" pitchFamily="34" charset="0"/>
                <a:cs typeface="Arial" panose="020B0604020202020204" pitchFamily="34" charset="0"/>
              </a:rPr>
              <a:t>Maldives	• Singapore</a:t>
            </a:r>
            <a:endParaRPr lang="en-US" sz="2000" dirty="0">
              <a:solidFill>
                <a:schemeClr val="tx1"/>
              </a:solidFill>
              <a:latin typeface="Arial" panose="020B0604020202020204" pitchFamily="34" charset="0"/>
              <a:cs typeface="Arial" panose="020B0604020202020204" pitchFamily="34" charset="0"/>
            </a:endParaRPr>
          </a:p>
        </p:txBody>
      </p:sp>
      <p:sp>
        <p:nvSpPr>
          <p:cNvPr id="8" name="Oval 7"/>
          <p:cNvSpPr/>
          <p:nvPr/>
        </p:nvSpPr>
        <p:spPr>
          <a:xfrm rot="2089674">
            <a:off x="8637216" y="4792553"/>
            <a:ext cx="454263" cy="454263"/>
          </a:xfrm>
          <a:prstGeom prst="ellipse">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A</a:t>
            </a:r>
            <a:endParaRPr lang="en-US" b="1" dirty="0">
              <a:solidFill>
                <a:srgbClr val="C00000"/>
              </a:solidFill>
              <a:latin typeface="Arial" panose="020B0604020202020204" pitchFamily="34" charset="0"/>
              <a:cs typeface="Arial" panose="020B0604020202020204" pitchFamily="34" charset="0"/>
            </a:endParaRPr>
          </a:p>
        </p:txBody>
      </p:sp>
      <p:pic>
        <p:nvPicPr>
          <p:cNvPr id="9" name="Picture 8" descr="Image result for vector paper cl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664711">
            <a:off x="8376901" y="5719846"/>
            <a:ext cx="756317" cy="5684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9517693"/>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8712968" cy="757130"/>
          </a:xfrm>
          <a:prstGeom prst="rect">
            <a:avLst/>
          </a:prstGeom>
        </p:spPr>
        <p:txBody>
          <a:bodyPr wrap="square">
            <a:spAutoFit/>
          </a:bodyPr>
          <a:lstStyle/>
          <a:p>
            <a:pPr>
              <a:buClr>
                <a:srgbClr val="00B050"/>
              </a:buClr>
              <a:buSzPct val="80000"/>
            </a:pPr>
            <a:r>
              <a:rPr lang="en-US" sz="2160" b="1" dirty="0" smtClean="0">
                <a:solidFill>
                  <a:srgbClr val="C00000"/>
                </a:solidFill>
              </a:rPr>
              <a:t>The </a:t>
            </a:r>
            <a:r>
              <a:rPr lang="en-US" sz="2160" b="1" dirty="0">
                <a:solidFill>
                  <a:srgbClr val="C00000"/>
                </a:solidFill>
              </a:rPr>
              <a:t>use of the product life cycle</a:t>
            </a:r>
          </a:p>
          <a:p>
            <a:pPr marL="342900" indent="-342900">
              <a:buClr>
                <a:srgbClr val="00B050"/>
              </a:buClr>
              <a:buSzPct val="80000"/>
              <a:buFont typeface="Arial" panose="020B0604020202020204" pitchFamily="34" charset="0"/>
              <a:buChar char="►"/>
            </a:pPr>
            <a:r>
              <a:rPr lang="en-US" sz="2160" dirty="0" smtClean="0"/>
              <a:t>These </a:t>
            </a:r>
            <a:r>
              <a:rPr lang="en-US" sz="2160" dirty="0"/>
              <a:t>characteristics are described in the following table (Fig. </a:t>
            </a:r>
            <a:r>
              <a:rPr lang="en-US" sz="2160" b="1" dirty="0"/>
              <a:t>5.6</a:t>
            </a:r>
            <a:r>
              <a:rPr lang="en-US" sz="2160" dirty="0"/>
              <a:t>).</a:t>
            </a:r>
            <a:endParaRPr lang="en-US" sz="216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200</a:t>
            </a:r>
            <a:endParaRPr lang="en-GB" sz="1400" b="1" dirty="0">
              <a:latin typeface="Calibri" panose="020F050202020403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168200611"/>
              </p:ext>
            </p:extLst>
          </p:nvPr>
        </p:nvGraphicFramePr>
        <p:xfrm>
          <a:off x="206203" y="1988840"/>
          <a:ext cx="8686277" cy="4297680"/>
        </p:xfrm>
        <a:graphic>
          <a:graphicData uri="http://schemas.openxmlformats.org/drawingml/2006/table">
            <a:tbl>
              <a:tblPr firstRow="1" bandRow="1">
                <a:tableStyleId>{9DCAF9ED-07DC-4A11-8D7F-57B35C25682E}</a:tableStyleId>
              </a:tblPr>
              <a:tblGrid>
                <a:gridCol w="1989533"/>
                <a:gridCol w="6696744"/>
              </a:tblGrid>
              <a:tr h="370840">
                <a:tc>
                  <a:txBody>
                    <a:bodyPr/>
                    <a:lstStyle/>
                    <a:p>
                      <a:r>
                        <a:rPr lang="en-US" sz="1800" dirty="0" smtClean="0">
                          <a:latin typeface="Arial" panose="020B0604020202020204" pitchFamily="34" charset="0"/>
                          <a:cs typeface="Arial" panose="020B0604020202020204" pitchFamily="34" charset="0"/>
                        </a:rPr>
                        <a:t>Product life cycle Stage</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Characteristics</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dirty="0" smtClean="0">
                          <a:latin typeface="Arial" panose="020B0604020202020204" pitchFamily="34" charset="0"/>
                          <a:cs typeface="Arial" panose="020B0604020202020204" pitchFamily="34" charset="0"/>
                        </a:rPr>
                        <a:t>Introduction</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Product is launched into the market; period of intense marketing to raise awareness and to attract customer loyalty; limited volume of sales; high cost of promotion; no competition.</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dirty="0" smtClean="0">
                          <a:latin typeface="Arial" panose="020B0604020202020204" pitchFamily="34" charset="0"/>
                          <a:cs typeface="Arial" panose="020B0604020202020204" pitchFamily="34" charset="0"/>
                        </a:rPr>
                        <a:t>Growth</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Demand rising steadily; competitors working on substitute products; sales volume increasing; levels of profitability increasing; this stage is critical to the success of the product.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dirty="0" smtClean="0">
                          <a:latin typeface="Arial" panose="020B0604020202020204" pitchFamily="34" charset="0"/>
                          <a:cs typeface="Arial" panose="020B0604020202020204" pitchFamily="34" charset="0"/>
                        </a:rPr>
                        <a:t>Maturity</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Sales curve peaks within this stage; product continuing to make a profit; competition is strong; marketing is needed to extend the product’s appeal.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dirty="0" smtClean="0">
                          <a:latin typeface="Arial" panose="020B0604020202020204" pitchFamily="34" charset="0"/>
                          <a:cs typeface="Arial" panose="020B0604020202020204" pitchFamily="34" charset="0"/>
                        </a:rPr>
                        <a:t>Decline</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Number of sales falls sharply; organisation needs to decide whether to discard the product or re-launch; costly stage for the organisation.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Rectangle 7"/>
          <p:cNvSpPr/>
          <p:nvPr/>
        </p:nvSpPr>
        <p:spPr>
          <a:xfrm>
            <a:off x="1331640" y="6287681"/>
            <a:ext cx="6696744" cy="400110"/>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2000" b="1" dirty="0" smtClean="0"/>
              <a:t>Fig 5.6 </a:t>
            </a:r>
            <a:r>
              <a:rPr lang="en-US" sz="2000" dirty="0" smtClean="0"/>
              <a:t>– </a:t>
            </a:r>
            <a:r>
              <a:rPr lang="en-US" sz="2000" dirty="0"/>
              <a:t>Characteristics of the product life cycle</a:t>
            </a:r>
          </a:p>
        </p:txBody>
      </p:sp>
    </p:spTree>
    <p:extLst>
      <p:ext uri="{BB962C8B-B14F-4D97-AF65-F5344CB8AC3E}">
        <p14:creationId xmlns:p14="http://schemas.microsoft.com/office/powerpoint/2010/main" val="3883504210"/>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8712968" cy="4413516"/>
          </a:xfrm>
          <a:prstGeom prst="rect">
            <a:avLst/>
          </a:prstGeom>
        </p:spPr>
        <p:txBody>
          <a:bodyPr wrap="square">
            <a:spAutoFit/>
          </a:bodyPr>
          <a:lstStyle/>
          <a:p>
            <a:pPr>
              <a:buClr>
                <a:srgbClr val="00B050"/>
              </a:buClr>
              <a:buSzPct val="80000"/>
            </a:pPr>
            <a:r>
              <a:rPr lang="en-US" sz="2100" b="1" dirty="0">
                <a:solidFill>
                  <a:srgbClr val="C00000"/>
                </a:solidFill>
              </a:rPr>
              <a:t>The creation of brand image</a:t>
            </a:r>
          </a:p>
          <a:p>
            <a:pPr marL="342900" indent="-342900">
              <a:buClr>
                <a:srgbClr val="00B050"/>
              </a:buClr>
              <a:buSzPct val="80000"/>
              <a:buFont typeface="Arial" panose="020B0604020202020204" pitchFamily="34" charset="0"/>
              <a:buChar char="►"/>
            </a:pPr>
            <a:r>
              <a:rPr lang="en-US" sz="2100" dirty="0"/>
              <a:t>The creation of brand image In an industry with many substitute products and services branding and the creation of brand image is an important concept, which enables the organisations to gain competitive advantage.</a:t>
            </a:r>
          </a:p>
          <a:p>
            <a:pPr marL="342900" indent="-342900">
              <a:buClr>
                <a:srgbClr val="00B050"/>
              </a:buClr>
              <a:buSzPct val="80000"/>
              <a:buFont typeface="Arial" panose="020B0604020202020204" pitchFamily="34" charset="0"/>
              <a:buChar char="►"/>
            </a:pPr>
            <a:r>
              <a:rPr lang="en-US" sz="2100" dirty="0"/>
              <a:t>Branding is a way of clearly highlighting what makes one product or service different from, and more attractive than, the competitors’ products and services. A brand forms a set of associations that an existing or potential customer has of a company, product, service or destination. </a:t>
            </a:r>
            <a:endParaRPr lang="en-US" sz="2100" dirty="0" smtClean="0"/>
          </a:p>
          <a:p>
            <a:pPr marL="342900" indent="-342900">
              <a:buClr>
                <a:srgbClr val="00B050"/>
              </a:buClr>
              <a:buSzPct val="80000"/>
              <a:buFont typeface="Arial" panose="020B0604020202020204" pitchFamily="34" charset="0"/>
              <a:buChar char="►"/>
            </a:pPr>
            <a:r>
              <a:rPr lang="en-US" sz="2100" dirty="0" smtClean="0"/>
              <a:t>These </a:t>
            </a:r>
            <a:r>
              <a:rPr lang="en-US" sz="2100" dirty="0"/>
              <a:t>associations can be the result of the </a:t>
            </a:r>
            <a:r>
              <a:rPr lang="en-US" sz="2100" dirty="0" err="1"/>
              <a:t>organisation’s</a:t>
            </a:r>
            <a:r>
              <a:rPr lang="en-US" sz="2100" dirty="0"/>
              <a:t> own efforts and may be actively promoted through marketing. Branding can also be the result of the customers’ experiences of a business</a:t>
            </a:r>
            <a:r>
              <a:rPr lang="en-US" sz="2100" dirty="0" smtClean="0"/>
              <a:t>.</a:t>
            </a:r>
            <a:endParaRPr lang="en-US" sz="2100" dirty="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200</a:t>
            </a:r>
            <a:endParaRPr lang="en-GB" sz="1400" b="1" dirty="0">
              <a:latin typeface="Calibri" panose="020F0502020204030204" pitchFamily="34" charset="0"/>
            </a:endParaRPr>
          </a:p>
        </p:txBody>
      </p:sp>
      <p:pic>
        <p:nvPicPr>
          <p:cNvPr id="6146" name="Picture 2" descr="Image result for jumeirah bran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7663" b="23198"/>
          <a:stretch/>
        </p:blipFill>
        <p:spPr bwMode="auto">
          <a:xfrm>
            <a:off x="179511" y="5445224"/>
            <a:ext cx="2677693" cy="1227598"/>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mage result for formula 1 hotel bran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9694" y="5445224"/>
            <a:ext cx="2640054" cy="122759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6">
            <a:lum bright="11000" contrast="40000"/>
            <a:extLst>
              <a:ext uri="{28A0092B-C50C-407E-A947-70E740481C1C}">
                <a14:useLocalDpi xmlns:a14="http://schemas.microsoft.com/office/drawing/2010/main" val="0"/>
              </a:ext>
            </a:extLst>
          </a:blip>
          <a:stretch>
            <a:fillRect/>
          </a:stretch>
        </p:blipFill>
        <p:spPr>
          <a:xfrm>
            <a:off x="2958137" y="5445224"/>
            <a:ext cx="3200623" cy="1227598"/>
          </a:xfrm>
          <a:prstGeom prst="rect">
            <a:avLst/>
          </a:prstGeom>
        </p:spPr>
      </p:pic>
    </p:spTree>
    <p:extLst>
      <p:ext uri="{BB962C8B-B14F-4D97-AF65-F5344CB8AC3E}">
        <p14:creationId xmlns:p14="http://schemas.microsoft.com/office/powerpoint/2010/main" val="4287145110"/>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8712968" cy="4081117"/>
          </a:xfrm>
          <a:prstGeom prst="rect">
            <a:avLst/>
          </a:prstGeom>
        </p:spPr>
        <p:txBody>
          <a:bodyPr wrap="square">
            <a:spAutoFit/>
          </a:bodyPr>
          <a:lstStyle/>
          <a:p>
            <a:pPr>
              <a:buClr>
                <a:srgbClr val="00B050"/>
              </a:buClr>
              <a:buSzPct val="80000"/>
            </a:pPr>
            <a:r>
              <a:rPr lang="en-US" sz="2160" b="1" dirty="0">
                <a:solidFill>
                  <a:srgbClr val="C00000"/>
                </a:solidFill>
              </a:rPr>
              <a:t>The creation of brand image</a:t>
            </a:r>
          </a:p>
          <a:p>
            <a:pPr marL="342900" indent="-342900">
              <a:buClr>
                <a:srgbClr val="00B050"/>
              </a:buClr>
              <a:buSzPct val="80000"/>
              <a:buFont typeface="Arial" panose="020B0604020202020204" pitchFamily="34" charset="0"/>
              <a:buChar char="►"/>
            </a:pPr>
            <a:r>
              <a:rPr lang="en-US" sz="2160" dirty="0" smtClean="0"/>
              <a:t>Travel </a:t>
            </a:r>
            <a:r>
              <a:rPr lang="en-US" sz="2160" dirty="0"/>
              <a:t>and tourism organisations can create a brand image through a variety of means. The name that an organisation chooses for itself may become its brand identity. </a:t>
            </a:r>
            <a:endParaRPr lang="en-US" sz="2160" dirty="0" smtClean="0"/>
          </a:p>
          <a:p>
            <a:pPr marL="342900" indent="-342900">
              <a:buClr>
                <a:srgbClr val="00B050"/>
              </a:buClr>
              <a:buSzPct val="80000"/>
              <a:buFont typeface="Arial" panose="020B0604020202020204" pitchFamily="34" charset="0"/>
              <a:buChar char="►"/>
            </a:pPr>
            <a:r>
              <a:rPr lang="en-US" sz="2160" dirty="0" smtClean="0"/>
              <a:t>Sometimes</a:t>
            </a:r>
            <a:r>
              <a:rPr lang="en-US" sz="2160" dirty="0"/>
              <a:t>, it is the unique selling point (USP) which is associated with the brand image of an organisation that creates the image through actual product features. At times, it is a slogan used with a destination. </a:t>
            </a:r>
            <a:endParaRPr lang="en-US" sz="2160" dirty="0" smtClean="0"/>
          </a:p>
          <a:p>
            <a:pPr marL="342900" indent="-342900">
              <a:buClr>
                <a:srgbClr val="00B050"/>
              </a:buClr>
              <a:buSzPct val="80000"/>
              <a:buFont typeface="Arial" panose="020B0604020202020204" pitchFamily="34" charset="0"/>
              <a:buChar char="►"/>
            </a:pPr>
            <a:r>
              <a:rPr lang="en-US" sz="2160" dirty="0" smtClean="0"/>
              <a:t>For </a:t>
            </a:r>
            <a:r>
              <a:rPr lang="en-US" sz="2160" dirty="0"/>
              <a:t>example, the Maldives use the slogan </a:t>
            </a:r>
            <a:r>
              <a:rPr lang="en-US" sz="2160" dirty="0" smtClean="0"/>
              <a:t>‘Visit </a:t>
            </a:r>
            <a:r>
              <a:rPr lang="en-US" sz="2160" dirty="0"/>
              <a:t>Maldives - The Sunny Side of Life’, whereas Brunei Darussalam uses many such straplines, including ‘The Abode of Peace’, ‘The Green Heart of Borneo’ and ‘A Kingdom of Unexpected Treasures’</a:t>
            </a:r>
            <a:endParaRPr lang="en-US" sz="216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200</a:t>
            </a:r>
            <a:endParaRPr lang="en-GB" sz="1400" b="1" dirty="0">
              <a:latin typeface="Calibri" panose="020F0502020204030204" pitchFamily="34" charset="0"/>
            </a:endParaRPr>
          </a:p>
        </p:txBody>
      </p:sp>
      <p:pic>
        <p:nvPicPr>
          <p:cNvPr id="5122" name="Picture 2" descr="Image result for Visit Maldives - The Sunny Side of Lif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84023" y="5227341"/>
            <a:ext cx="5108458" cy="144202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The Green Heart of Borne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4420" y="5227340"/>
            <a:ext cx="3460846" cy="1442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464755"/>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201</a:t>
            </a:r>
            <a:endParaRPr lang="en-GB" sz="1400" b="1" dirty="0">
              <a:latin typeface="Calibri" panose="020F0502020204030204" pitchFamily="34" charset="0"/>
            </a:endParaRPr>
          </a:p>
        </p:txBody>
      </p:sp>
      <p:sp>
        <p:nvSpPr>
          <p:cNvPr id="9" name="Rectangle 8"/>
          <p:cNvSpPr/>
          <p:nvPr/>
        </p:nvSpPr>
        <p:spPr>
          <a:xfrm>
            <a:off x="165110" y="1556792"/>
            <a:ext cx="8727370" cy="5101985"/>
          </a:xfrm>
          <a:prstGeom prst="rect">
            <a:avLst/>
          </a:prstGeom>
          <a:solidFill>
            <a:srgbClr val="F9CBF6">
              <a:alpha val="41961"/>
            </a:srgbClr>
          </a:solidFill>
          <a:ln w="57150">
            <a:solidFill>
              <a:srgbClr val="B21212"/>
            </a:solidFill>
          </a:ln>
        </p:spPr>
        <p:txBody>
          <a:bodyPr wrap="square" numCol="2" spcCol="182880">
            <a:spAutoFit/>
          </a:bodyPr>
          <a:lstStyle/>
          <a:p>
            <a:pPr>
              <a:buClr>
                <a:srgbClr val="C00000"/>
              </a:buClr>
              <a:buSzPct val="80000"/>
            </a:pPr>
            <a:r>
              <a:rPr lang="en-US" sz="1700" b="1" dirty="0"/>
              <a:t>Trouble in paradise as Mauritius re-brands</a:t>
            </a:r>
          </a:p>
          <a:p>
            <a:pPr>
              <a:buClr>
                <a:srgbClr val="C00000"/>
              </a:buClr>
              <a:buSzPct val="80000"/>
            </a:pPr>
            <a:r>
              <a:rPr lang="en-US" sz="1700" dirty="0"/>
              <a:t>By James Hall October 27th, 2009</a:t>
            </a:r>
          </a:p>
          <a:p>
            <a:pPr>
              <a:buClr>
                <a:srgbClr val="C00000"/>
              </a:buClr>
              <a:buSzPct val="80000"/>
            </a:pPr>
            <a:r>
              <a:rPr lang="en-US" sz="1700" dirty="0"/>
              <a:t>Trouble in paradise. A new tourism slogan for </a:t>
            </a:r>
            <a:r>
              <a:rPr lang="en-US" sz="1700" dirty="0" smtClean="0"/>
              <a:t>the country </a:t>
            </a:r>
            <a:r>
              <a:rPr lang="en-US" sz="1700" dirty="0"/>
              <a:t>of Mauritius is attracting considerable controversy in the local press there</a:t>
            </a:r>
            <a:r>
              <a:rPr lang="en-US" sz="1700" dirty="0" smtClean="0"/>
              <a:t>.</a:t>
            </a:r>
          </a:p>
          <a:p>
            <a:pPr>
              <a:buClr>
                <a:srgbClr val="C00000"/>
              </a:buClr>
              <a:buSzPct val="80000"/>
            </a:pPr>
            <a:endParaRPr lang="en-US" sz="1700" dirty="0"/>
          </a:p>
          <a:p>
            <a:pPr>
              <a:buClr>
                <a:srgbClr val="C00000"/>
              </a:buClr>
              <a:buSzPct val="80000"/>
            </a:pPr>
            <a:endParaRPr lang="en-US" sz="1700" dirty="0" smtClean="0"/>
          </a:p>
          <a:p>
            <a:pPr>
              <a:buClr>
                <a:srgbClr val="C00000"/>
              </a:buClr>
              <a:buSzPct val="80000"/>
            </a:pPr>
            <a:endParaRPr lang="en-US" sz="1700" dirty="0"/>
          </a:p>
          <a:p>
            <a:pPr>
              <a:buClr>
                <a:srgbClr val="C00000"/>
              </a:buClr>
              <a:buSzPct val="80000"/>
            </a:pPr>
            <a:endParaRPr lang="en-US" sz="1700" dirty="0" smtClean="0"/>
          </a:p>
          <a:p>
            <a:pPr>
              <a:buClr>
                <a:srgbClr val="C00000"/>
              </a:buClr>
              <a:buSzPct val="80000"/>
            </a:pPr>
            <a:endParaRPr lang="en-US" sz="1700" dirty="0"/>
          </a:p>
          <a:p>
            <a:pPr>
              <a:buClr>
                <a:srgbClr val="C00000"/>
              </a:buClr>
              <a:buSzPct val="80000"/>
            </a:pPr>
            <a:endParaRPr lang="en-US" sz="900" dirty="0" smtClean="0"/>
          </a:p>
          <a:p>
            <a:pPr>
              <a:buClr>
                <a:srgbClr val="C00000"/>
              </a:buClr>
              <a:buSzPct val="80000"/>
            </a:pPr>
            <a:endParaRPr lang="en-US" sz="1700" dirty="0" smtClean="0"/>
          </a:p>
          <a:p>
            <a:pPr algn="ctr">
              <a:buClr>
                <a:srgbClr val="C00000"/>
              </a:buClr>
              <a:buSzPct val="80000"/>
            </a:pPr>
            <a:r>
              <a:rPr lang="en-US" sz="1700" i="1" dirty="0"/>
              <a:t>Mauritius - an unforgettable pleasure?</a:t>
            </a:r>
          </a:p>
          <a:p>
            <a:pPr>
              <a:buClr>
                <a:srgbClr val="C00000"/>
              </a:buClr>
              <a:buSzPct val="80000"/>
            </a:pPr>
            <a:r>
              <a:rPr lang="en-US" sz="1700" dirty="0"/>
              <a:t>The Mauritian tourist board has replaced its old strapline (‘Mauritius - Unforgettable Experience’) with a new one: ‘Mauritius - </a:t>
            </a:r>
            <a:r>
              <a:rPr lang="en-US" sz="1700" dirty="0" err="1"/>
              <a:t>C’est</a:t>
            </a:r>
            <a:r>
              <a:rPr lang="en-US" sz="1700" dirty="0"/>
              <a:t> un </a:t>
            </a:r>
            <a:r>
              <a:rPr lang="en-US" sz="1700" dirty="0" err="1"/>
              <a:t>plaisir</a:t>
            </a:r>
            <a:r>
              <a:rPr lang="en-US" sz="1700" dirty="0"/>
              <a:t>’. </a:t>
            </a:r>
            <a:r>
              <a:rPr lang="en-US" sz="1700" dirty="0" smtClean="0"/>
              <a:t>The </a:t>
            </a:r>
            <a:r>
              <a:rPr lang="en-US" sz="1700" dirty="0"/>
              <a:t>new branding, apparently designed to reflect the island’s French cultural influence, has been </a:t>
            </a:r>
            <a:r>
              <a:rPr lang="en-US" sz="1700" dirty="0" smtClean="0"/>
              <a:t/>
            </a:r>
            <a:br>
              <a:rPr lang="en-US" sz="1700" dirty="0" smtClean="0"/>
            </a:br>
            <a:r>
              <a:rPr lang="en-US" sz="1700" dirty="0" smtClean="0"/>
              <a:t>greeted </a:t>
            </a:r>
            <a:r>
              <a:rPr lang="en-US" sz="1700" dirty="0"/>
              <a:t>locally with “perplexity and </a:t>
            </a:r>
            <a:r>
              <a:rPr lang="en-US" sz="1700" dirty="0" err="1"/>
              <a:t>scepticism</a:t>
            </a:r>
            <a:r>
              <a:rPr lang="en-US" sz="1700" dirty="0"/>
              <a:t>”, according to journalist Bhishmadev Seebaluck.</a:t>
            </a:r>
          </a:p>
          <a:p>
            <a:pPr>
              <a:buClr>
                <a:srgbClr val="C00000"/>
              </a:buClr>
              <a:buSzPct val="80000"/>
            </a:pPr>
            <a:r>
              <a:rPr lang="en-US" sz="1700" dirty="0"/>
              <a:t>There is incredulity at the cost. The slogan was dreamt up by London-based marketing agency Acanchi for a reported 31m Mauritian rupees (£625,000). That works out at almost £50,000 per letter.</a:t>
            </a:r>
          </a:p>
          <a:p>
            <a:pPr>
              <a:buClr>
                <a:srgbClr val="C00000"/>
              </a:buClr>
              <a:buSzPct val="80000"/>
            </a:pPr>
            <a:r>
              <a:rPr lang="en-US" sz="1700" dirty="0"/>
              <a:t>Apparently a director at Acanchi appeared on Mauritian TV to defend the branding. She said that the actual slogan was just part of the entire marketing campaign, or “the tip of the branding iceberg,” said </a:t>
            </a:r>
            <a:r>
              <a:rPr lang="en-US" sz="1700" dirty="0" smtClean="0"/>
              <a:t>Mr. </a:t>
            </a:r>
            <a:r>
              <a:rPr lang="en-US" sz="1700" dirty="0"/>
              <a:t>Seebaluck</a:t>
            </a:r>
            <a:r>
              <a:rPr lang="en-US" sz="1700" dirty="0" smtClean="0"/>
              <a:t>.</a:t>
            </a:r>
            <a:endParaRPr lang="en-US" sz="1700" dirty="0"/>
          </a:p>
          <a:p>
            <a:pPr>
              <a:buClr>
                <a:srgbClr val="C00000"/>
              </a:buClr>
              <a:buSzPct val="80000"/>
            </a:pPr>
            <a:r>
              <a:rPr lang="en-US" sz="1700" dirty="0"/>
              <a:t>Sean Carey, a writer about Mauritius, said that ‘</a:t>
            </a:r>
            <a:r>
              <a:rPr lang="en-US" sz="1700" dirty="0" err="1"/>
              <a:t>C’est</a:t>
            </a:r>
            <a:r>
              <a:rPr lang="en-US" sz="1700" dirty="0"/>
              <a:t> un </a:t>
            </a:r>
            <a:r>
              <a:rPr lang="en-US" sz="1700" dirty="0" err="1"/>
              <a:t>plaisir</a:t>
            </a:r>
            <a:r>
              <a:rPr lang="en-US" sz="1700" dirty="0"/>
              <a:t>’ is “weak and bland” and “too slippery and ambiguous” to be effective</a:t>
            </a:r>
            <a:r>
              <a:rPr lang="en-US" sz="1700" dirty="0" smtClean="0"/>
              <a:t>.</a:t>
            </a:r>
            <a:endParaRPr lang="en-US" sz="1700" dirty="0"/>
          </a:p>
        </p:txBody>
      </p:sp>
      <p:grpSp>
        <p:nvGrpSpPr>
          <p:cNvPr id="10" name="Group 9"/>
          <p:cNvGrpSpPr/>
          <p:nvPr/>
        </p:nvGrpSpPr>
        <p:grpSpPr>
          <a:xfrm>
            <a:off x="165110" y="980728"/>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a:solidFill>
                    <a:schemeClr val="bg1"/>
                  </a:solidFill>
                </a:rPr>
                <a:t>Case Study </a:t>
              </a:r>
              <a:r>
                <a:rPr lang="en-US" sz="2000" b="1" dirty="0" smtClean="0">
                  <a:solidFill>
                    <a:schemeClr val="bg1"/>
                  </a:solidFill>
                </a:rPr>
                <a:t>4: </a:t>
              </a:r>
              <a:r>
                <a:rPr lang="en-US" sz="2000" dirty="0" smtClean="0">
                  <a:solidFill>
                    <a:schemeClr val="bg1"/>
                  </a:solidFill>
                </a:rPr>
                <a:t>Branding Issues in Mauritius</a:t>
              </a:r>
              <a:endParaRPr lang="en-US" sz="2000" dirty="0">
                <a:solidFill>
                  <a:schemeClr val="bg1"/>
                </a:solidFill>
              </a:endParaRP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pic>
        <p:nvPicPr>
          <p:cNvPr id="11266" name="Picture 2" descr="Image result for mauritiu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1235695" y="3284984"/>
            <a:ext cx="3048273" cy="17728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7041098"/>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201</a:t>
            </a:r>
            <a:endParaRPr lang="en-GB" sz="1400" b="1" dirty="0">
              <a:latin typeface="Calibri" panose="020F0502020204030204" pitchFamily="34" charset="0"/>
            </a:endParaRPr>
          </a:p>
        </p:txBody>
      </p:sp>
      <p:sp>
        <p:nvSpPr>
          <p:cNvPr id="9" name="Rectangle 8"/>
          <p:cNvSpPr/>
          <p:nvPr/>
        </p:nvSpPr>
        <p:spPr>
          <a:xfrm>
            <a:off x="165110" y="1556792"/>
            <a:ext cx="8727370" cy="5062924"/>
          </a:xfrm>
          <a:prstGeom prst="rect">
            <a:avLst/>
          </a:prstGeom>
          <a:solidFill>
            <a:srgbClr val="F9CBF6">
              <a:alpha val="41961"/>
            </a:srgbClr>
          </a:solidFill>
          <a:ln w="57150">
            <a:solidFill>
              <a:srgbClr val="B21212"/>
            </a:solidFill>
          </a:ln>
        </p:spPr>
        <p:txBody>
          <a:bodyPr wrap="square" numCol="2" spcCol="182880">
            <a:spAutoFit/>
          </a:bodyPr>
          <a:lstStyle/>
          <a:p>
            <a:pPr>
              <a:buClr>
                <a:srgbClr val="C00000"/>
              </a:buClr>
              <a:buSzPct val="80000"/>
            </a:pPr>
            <a:r>
              <a:rPr lang="en-US" sz="1700" dirty="0" smtClean="0"/>
              <a:t>But </a:t>
            </a:r>
            <a:r>
              <a:rPr lang="en-US" sz="1700" dirty="0"/>
              <a:t>how does the Mauritius tagline compare with other countries’? A quick trot around the Internet shows that Mauritius does not have a monopoly on meaningless straplines.</a:t>
            </a:r>
          </a:p>
          <a:p>
            <a:pPr>
              <a:buClr>
                <a:srgbClr val="C00000"/>
              </a:buClr>
              <a:buSzPct val="80000"/>
            </a:pPr>
            <a:r>
              <a:rPr lang="en-US" sz="1700" dirty="0"/>
              <a:t>There are two distinct camps in the tourism slogan arena. The most common uses a two-word structure, prefixing the country with a simple adjective or verb; ‘Amazing Thailand’, ‘Enjoy England’ ‘Incredible India, ‘Magical Kenya. These words appear to be totally interchangeable. I very much doubt, for example, that visitor numbers to India and Kenya would collapse if it was India that was magical and Kenya that was incredible.</a:t>
            </a:r>
          </a:p>
          <a:p>
            <a:pPr>
              <a:buClr>
                <a:srgbClr val="C00000"/>
              </a:buClr>
              <a:buSzPct val="80000"/>
            </a:pPr>
            <a:r>
              <a:rPr lang="en-US" sz="1700" dirty="0"/>
              <a:t>Then there is the ‘pithy phrase’ camp; ‘Brazil - Sensational!’, ‘Seychelles - Another world</a:t>
            </a:r>
            <a:r>
              <a:rPr lang="en-US" sz="1700" dirty="0" smtClean="0"/>
              <a:t>’, ‘</a:t>
            </a:r>
            <a:r>
              <a:rPr lang="en-US" sz="1700" dirty="0"/>
              <a:t>Germany - </a:t>
            </a:r>
            <a:r>
              <a:rPr lang="en-US" sz="1700" dirty="0" smtClean="0"/>
              <a:t>Simply </a:t>
            </a:r>
            <a:r>
              <a:rPr lang="en-US" sz="1700" dirty="0"/>
              <a:t>inspiring’, ‘The Kingdom of Swaziland - A royal experience’, ‘Hawaii - The islands of </a:t>
            </a:r>
            <a:r>
              <a:rPr lang="en-US" sz="1700" dirty="0" err="1"/>
              <a:t>Alohaj</a:t>
            </a:r>
            <a:r>
              <a:rPr lang="en-US" sz="1700" dirty="0"/>
              <a:t> and (an oldie) ‘Australia - So where the bloody hell are you?’ Again, largely meaningless. Some countries try too hard to be clever. New Zealand’s new slogan is ‘Go all the way’, which is a clear attempt to sex up one of the world’s more staid countries. Others are unintentionally hilarious. I am sure that the Colombian Tourism Ministry did not see the double meaning when it settled on ‘Columbia - the only risk is wanting to </a:t>
            </a:r>
            <a:r>
              <a:rPr lang="en-US" sz="1700" dirty="0" smtClean="0"/>
              <a:t/>
            </a:r>
            <a:br>
              <a:rPr lang="en-US" sz="1700" dirty="0" smtClean="0"/>
            </a:br>
            <a:r>
              <a:rPr lang="en-US" sz="1700" dirty="0" smtClean="0"/>
              <a:t>stay</a:t>
            </a:r>
            <a:r>
              <a:rPr lang="en-US" sz="1700" dirty="0"/>
              <a:t>'.</a:t>
            </a:r>
          </a:p>
          <a:p>
            <a:pPr>
              <a:buClr>
                <a:srgbClr val="C00000"/>
              </a:buClr>
              <a:buSzPct val="80000"/>
            </a:pPr>
            <a:r>
              <a:rPr lang="en-US" sz="1700" dirty="0"/>
              <a:t>Bearing all this in mind, </a:t>
            </a:r>
            <a:r>
              <a:rPr lang="en-US" sz="1700" dirty="0" smtClean="0"/>
              <a:t/>
            </a:r>
            <a:br>
              <a:rPr lang="en-US" sz="1700" dirty="0" smtClean="0"/>
            </a:br>
            <a:r>
              <a:rPr lang="en-US" sz="1700" dirty="0" smtClean="0"/>
              <a:t>Mauritius’s </a:t>
            </a:r>
            <a:r>
              <a:rPr lang="en-US" sz="1700" dirty="0"/>
              <a:t>little French </a:t>
            </a:r>
            <a:r>
              <a:rPr lang="en-US" sz="1700" dirty="0" smtClean="0"/>
              <a:t/>
            </a:r>
            <a:br>
              <a:rPr lang="en-US" sz="1700" dirty="0" smtClean="0"/>
            </a:br>
            <a:r>
              <a:rPr lang="en-US" sz="1700" dirty="0" smtClean="0"/>
              <a:t>slogan </a:t>
            </a:r>
            <a:r>
              <a:rPr lang="en-US" sz="1700" dirty="0"/>
              <a:t>doesn’t seem </a:t>
            </a:r>
            <a:r>
              <a:rPr lang="en-US" sz="1700" dirty="0" smtClean="0"/>
              <a:t/>
            </a:r>
            <a:br>
              <a:rPr lang="en-US" sz="1700" dirty="0" smtClean="0"/>
            </a:br>
            <a:r>
              <a:rPr lang="en-US" sz="1700" dirty="0" smtClean="0"/>
              <a:t>so </a:t>
            </a:r>
            <a:r>
              <a:rPr lang="en-US" sz="1700" dirty="0"/>
              <a:t>bad.</a:t>
            </a:r>
          </a:p>
        </p:txBody>
      </p:sp>
      <p:grpSp>
        <p:nvGrpSpPr>
          <p:cNvPr id="10" name="Group 9"/>
          <p:cNvGrpSpPr/>
          <p:nvPr/>
        </p:nvGrpSpPr>
        <p:grpSpPr>
          <a:xfrm>
            <a:off x="165110" y="980728"/>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a:solidFill>
                    <a:schemeClr val="bg1"/>
                  </a:solidFill>
                </a:rPr>
                <a:t>Case Study </a:t>
              </a:r>
              <a:r>
                <a:rPr lang="en-US" sz="2000" b="1" dirty="0" smtClean="0">
                  <a:solidFill>
                    <a:schemeClr val="bg1"/>
                  </a:solidFill>
                </a:rPr>
                <a:t>4: </a:t>
              </a:r>
              <a:r>
                <a:rPr lang="en-US" sz="2000" dirty="0" smtClean="0">
                  <a:solidFill>
                    <a:schemeClr val="bg1"/>
                  </a:solidFill>
                </a:rPr>
                <a:t>Branding Issues in Mauritius</a:t>
              </a:r>
              <a:endParaRPr lang="en-US" sz="2000" dirty="0">
                <a:solidFill>
                  <a:schemeClr val="bg1"/>
                </a:solidFill>
              </a:endParaRP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pic>
        <p:nvPicPr>
          <p:cNvPr id="2" name="Picture 1"/>
          <p:cNvPicPr>
            <a:picLocks noChangeAspect="1"/>
          </p:cNvPicPr>
          <p:nvPr/>
        </p:nvPicPr>
        <p:blipFill>
          <a:blip r:embed="rId5">
            <a:lum bright="16000" contrast="71000"/>
            <a:extLst>
              <a:ext uri="{28A0092B-C50C-407E-A947-70E740481C1C}">
                <a14:useLocalDpi xmlns:a14="http://schemas.microsoft.com/office/drawing/2010/main" val="0"/>
              </a:ext>
            </a:extLst>
          </a:blip>
          <a:stretch>
            <a:fillRect/>
          </a:stretch>
        </p:blipFill>
        <p:spPr>
          <a:xfrm>
            <a:off x="6876425" y="4797152"/>
            <a:ext cx="1963984" cy="1822564"/>
          </a:xfrm>
          <a:prstGeom prst="rect">
            <a:avLst/>
          </a:prstGeom>
        </p:spPr>
      </p:pic>
    </p:spTree>
    <p:extLst>
      <p:ext uri="{BB962C8B-B14F-4D97-AF65-F5344CB8AC3E}">
        <p14:creationId xmlns:p14="http://schemas.microsoft.com/office/powerpoint/2010/main" val="3920154618"/>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5112568" cy="3416320"/>
          </a:xfrm>
          <a:prstGeom prst="rect">
            <a:avLst/>
          </a:prstGeom>
        </p:spPr>
        <p:txBody>
          <a:bodyPr wrap="square">
            <a:spAutoFit/>
          </a:bodyPr>
          <a:lstStyle/>
          <a:p>
            <a:pPr>
              <a:buClr>
                <a:srgbClr val="00B050"/>
              </a:buClr>
              <a:buSzPct val="80000"/>
            </a:pPr>
            <a:r>
              <a:rPr lang="en-US" sz="1780" b="1" dirty="0">
                <a:solidFill>
                  <a:srgbClr val="C00000"/>
                </a:solidFill>
              </a:rPr>
              <a:t>The creation of brand image</a:t>
            </a:r>
          </a:p>
          <a:p>
            <a:pPr marL="342900" indent="-342900">
              <a:buClr>
                <a:srgbClr val="00B050"/>
              </a:buClr>
              <a:buSzPct val="80000"/>
              <a:buFont typeface="Arial" panose="020B0604020202020204" pitchFamily="34" charset="0"/>
              <a:buChar char="►"/>
            </a:pPr>
            <a:r>
              <a:rPr lang="en-US" sz="1780" dirty="0"/>
              <a:t>Brand image can also be created through the use of </a:t>
            </a:r>
            <a:r>
              <a:rPr lang="en-US" sz="1780" b="1" dirty="0">
                <a:solidFill>
                  <a:srgbClr val="FF0000"/>
                </a:solidFill>
              </a:rPr>
              <a:t>packaging</a:t>
            </a:r>
            <a:r>
              <a:rPr lang="en-US" sz="1780" dirty="0"/>
              <a:t>. This is relatively uncommon in the travel and tourism industry, given the nature of the products and services, although hotel chains develop their own packaging for bathroom products such as soap and shower gel. </a:t>
            </a:r>
            <a:endParaRPr lang="en-US" sz="1780" dirty="0" smtClean="0"/>
          </a:p>
          <a:p>
            <a:pPr marL="342900" indent="-342900">
              <a:buClr>
                <a:srgbClr val="00B050"/>
              </a:buClr>
              <a:buSzPct val="80000"/>
              <a:buFont typeface="Arial" panose="020B0604020202020204" pitchFamily="34" charset="0"/>
              <a:buChar char="►"/>
            </a:pPr>
            <a:r>
              <a:rPr lang="en-US" sz="1780" b="1" dirty="0" smtClean="0">
                <a:solidFill>
                  <a:srgbClr val="FF0000"/>
                </a:solidFill>
              </a:rPr>
              <a:t>Price</a:t>
            </a:r>
            <a:r>
              <a:rPr lang="en-US" sz="1780" dirty="0" smtClean="0">
                <a:solidFill>
                  <a:srgbClr val="FF0000"/>
                </a:solidFill>
              </a:rPr>
              <a:t> </a:t>
            </a:r>
            <a:r>
              <a:rPr lang="en-US" sz="1780" dirty="0"/>
              <a:t>is a more common method of creating brand image. This is demonstrated through the association made with low cost airlines such as </a:t>
            </a:r>
            <a:r>
              <a:rPr lang="en-US" sz="1780" dirty="0" err="1"/>
              <a:t>easyjet</a:t>
            </a:r>
            <a:r>
              <a:rPr lang="en-US" sz="1780" dirty="0"/>
              <a:t> and Ryanair. </a:t>
            </a:r>
            <a:endParaRPr lang="en-US" sz="178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202</a:t>
            </a:r>
            <a:endParaRPr lang="en-GB" sz="1400" b="1" dirty="0">
              <a:latin typeface="Calibri" panose="020F0502020204030204" pitchFamily="34" charset="0"/>
            </a:endParaRPr>
          </a:p>
        </p:txBody>
      </p:sp>
      <p:grpSp>
        <p:nvGrpSpPr>
          <p:cNvPr id="8" name="Group 7"/>
          <p:cNvGrpSpPr/>
          <p:nvPr/>
        </p:nvGrpSpPr>
        <p:grpSpPr>
          <a:xfrm>
            <a:off x="5292081" y="1163314"/>
            <a:ext cx="3600399" cy="3489822"/>
            <a:chOff x="251522" y="5184576"/>
            <a:chExt cx="3312366" cy="3489822"/>
          </a:xfrm>
        </p:grpSpPr>
        <p:sp>
          <p:nvSpPr>
            <p:cNvPr id="9" name="Rounded Rectangle 8"/>
            <p:cNvSpPr/>
            <p:nvPr/>
          </p:nvSpPr>
          <p:spPr>
            <a:xfrm>
              <a:off x="280991" y="5184576"/>
              <a:ext cx="3282897" cy="3489822"/>
            </a:xfrm>
            <a:prstGeom prst="roundRect">
              <a:avLst>
                <a:gd name="adj" fmla="val 4717"/>
              </a:avLst>
            </a:prstGeom>
            <a:solidFill>
              <a:srgbClr val="F9CBF6"/>
            </a:solidFill>
          </p:spPr>
          <p:style>
            <a:lnRef idx="2">
              <a:schemeClr val="accent1">
                <a:shade val="50000"/>
              </a:schemeClr>
            </a:lnRef>
            <a:fillRef idx="1">
              <a:schemeClr val="accent1"/>
            </a:fillRef>
            <a:effectRef idx="0">
              <a:schemeClr val="accent1"/>
            </a:effectRef>
            <a:fontRef idx="minor">
              <a:schemeClr val="lt1"/>
            </a:fontRef>
          </p:style>
          <p:txBody>
            <a:bodyPr lIns="365760" rIns="91440" rtlCol="0" anchor="ctr"/>
            <a:lstStyle/>
            <a:p>
              <a:r>
                <a:rPr lang="en-US" dirty="0">
                  <a:solidFill>
                    <a:schemeClr val="tx1"/>
                  </a:solidFill>
                  <a:latin typeface="Arial" panose="020B0604020202020204" pitchFamily="34" charset="0"/>
                  <a:cs typeface="Arial" panose="020B0604020202020204" pitchFamily="34" charset="0"/>
                </a:rPr>
                <a:t>Think of the logos and </a:t>
              </a:r>
              <a:r>
                <a:rPr lang="en-US" dirty="0" err="1">
                  <a:solidFill>
                    <a:schemeClr val="tx1"/>
                  </a:solidFill>
                  <a:latin typeface="Arial" panose="020B0604020202020204" pitchFamily="34" charset="0"/>
                  <a:cs typeface="Arial" panose="020B0604020202020204" pitchFamily="34" charset="0"/>
                </a:rPr>
                <a:t>colours</a:t>
              </a:r>
              <a:r>
                <a:rPr lang="en-US" dirty="0">
                  <a:solidFill>
                    <a:schemeClr val="tx1"/>
                  </a:solidFill>
                  <a:latin typeface="Arial" panose="020B0604020202020204" pitchFamily="34" charset="0"/>
                  <a:cs typeface="Arial" panose="020B0604020202020204" pitchFamily="34" charset="0"/>
                </a:rPr>
                <a:t> used by airline companies on their fleets of planes and staff uniforms or consider the associated features of the leading high street travel agency chain. These are all connections or associations that the organisation wants customers to make with their product.</a:t>
              </a:r>
            </a:p>
          </p:txBody>
        </p:sp>
        <p:sp>
          <p:nvSpPr>
            <p:cNvPr id="10" name="Rounded Rectangle 9"/>
            <p:cNvSpPr/>
            <p:nvPr/>
          </p:nvSpPr>
          <p:spPr>
            <a:xfrm>
              <a:off x="251522" y="5184576"/>
              <a:ext cx="331237" cy="3489822"/>
            </a:xfrm>
            <a:prstGeom prst="roundRect">
              <a:avLst>
                <a:gd name="adj" fmla="val 4717"/>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2400" b="1" dirty="0" smtClean="0">
                  <a:solidFill>
                    <a:schemeClr val="bg1"/>
                  </a:solidFill>
                  <a:latin typeface="Arial" panose="020B0604020202020204" pitchFamily="34" charset="0"/>
                  <a:cs typeface="Arial" panose="020B0604020202020204" pitchFamily="34" charset="0"/>
                </a:rPr>
                <a:t>THINK ABOUT</a:t>
              </a:r>
              <a:endParaRPr lang="en-US" sz="2400" dirty="0" smtClean="0">
                <a:solidFill>
                  <a:schemeClr val="bg1"/>
                </a:solidFill>
                <a:latin typeface="Arial" panose="020B0604020202020204" pitchFamily="34" charset="0"/>
                <a:cs typeface="Arial" panose="020B0604020202020204" pitchFamily="34" charset="0"/>
              </a:endParaRPr>
            </a:p>
          </p:txBody>
        </p:sp>
      </p:grpSp>
      <p:sp>
        <p:nvSpPr>
          <p:cNvPr id="3" name="Rectangle 2"/>
          <p:cNvSpPr/>
          <p:nvPr/>
        </p:nvSpPr>
        <p:spPr>
          <a:xfrm>
            <a:off x="179512" y="4437112"/>
            <a:ext cx="8712968" cy="2308324"/>
          </a:xfrm>
          <a:prstGeom prst="rect">
            <a:avLst/>
          </a:prstGeom>
        </p:spPr>
        <p:txBody>
          <a:bodyPr wrap="square">
            <a:spAutoFit/>
          </a:bodyPr>
          <a:lstStyle/>
          <a:p>
            <a:pPr marL="342900" indent="-342900">
              <a:buClr>
                <a:srgbClr val="00B050"/>
              </a:buClr>
              <a:buSzPct val="80000"/>
              <a:buFont typeface="Arial" panose="020B0604020202020204" pitchFamily="34" charset="0"/>
              <a:buChar char="►"/>
            </a:pPr>
            <a:r>
              <a:rPr lang="en-US" sz="1780" b="1" dirty="0">
                <a:solidFill>
                  <a:srgbClr val="FF0000"/>
                </a:solidFill>
              </a:rPr>
              <a:t>Promotion</a:t>
            </a:r>
            <a:r>
              <a:rPr lang="en-US" sz="1780" dirty="0">
                <a:solidFill>
                  <a:srgbClr val="FF0000"/>
                </a:solidFill>
              </a:rPr>
              <a:t> </a:t>
            </a:r>
            <a:r>
              <a:rPr lang="en-US" sz="1780" dirty="0"/>
              <a:t>also creates brand image by </a:t>
            </a:r>
            <a:r>
              <a:rPr lang="en-US" sz="1780" dirty="0" smtClean="0"/>
              <a:t>the</a:t>
            </a:r>
            <a:br>
              <a:rPr lang="en-US" sz="1780" dirty="0" smtClean="0"/>
            </a:br>
            <a:r>
              <a:rPr lang="en-US" sz="1780" dirty="0" smtClean="0"/>
              <a:t> </a:t>
            </a:r>
            <a:r>
              <a:rPr lang="en-US" sz="1780" dirty="0"/>
              <a:t>use of billboards, TV advertising and even in-flight advertising which help make customers remember specific brand identities. </a:t>
            </a:r>
          </a:p>
          <a:p>
            <a:pPr marL="342900" indent="-342900">
              <a:buClr>
                <a:srgbClr val="00B050"/>
              </a:buClr>
              <a:buSzPct val="80000"/>
              <a:buFont typeface="Arial" panose="020B0604020202020204" pitchFamily="34" charset="0"/>
              <a:buChar char="►"/>
            </a:pPr>
            <a:r>
              <a:rPr lang="en-US" sz="1780" dirty="0"/>
              <a:t>Certain travel and tourism organisations use their specific </a:t>
            </a:r>
            <a:r>
              <a:rPr lang="en-US" sz="1780" b="1" dirty="0">
                <a:solidFill>
                  <a:srgbClr val="FF0000"/>
                </a:solidFill>
              </a:rPr>
              <a:t>target market segment</a:t>
            </a:r>
            <a:r>
              <a:rPr lang="en-US" sz="1780" dirty="0"/>
              <a:t>, in order to create a brand image such as the 2wentys - a brand used by the First Choice tour operator to promote clubbing holidays to those aged 20+. There are also brands targeted specifically at adventure travellers, eco-tourists, golf enthusiasts, etc.</a:t>
            </a:r>
          </a:p>
        </p:txBody>
      </p:sp>
    </p:spTree>
    <p:extLst>
      <p:ext uri="{BB962C8B-B14F-4D97-AF65-F5344CB8AC3E}">
        <p14:creationId xmlns:p14="http://schemas.microsoft.com/office/powerpoint/2010/main" val="3242472528"/>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8699326" cy="3379387"/>
          </a:xfrm>
          <a:prstGeom prst="rect">
            <a:avLst/>
          </a:prstGeom>
        </p:spPr>
        <p:txBody>
          <a:bodyPr wrap="square">
            <a:spAutoFit/>
          </a:bodyPr>
          <a:lstStyle/>
          <a:p>
            <a:pPr>
              <a:buClr>
                <a:srgbClr val="00B050"/>
              </a:buClr>
              <a:buSzPct val="80000"/>
            </a:pPr>
            <a:r>
              <a:rPr lang="en-US" sz="1780" b="1" dirty="0" smtClean="0">
                <a:solidFill>
                  <a:srgbClr val="C00000"/>
                </a:solidFill>
              </a:rPr>
              <a:t>The </a:t>
            </a:r>
            <a:r>
              <a:rPr lang="en-US" sz="1780" b="1" dirty="0">
                <a:solidFill>
                  <a:srgbClr val="C00000"/>
                </a:solidFill>
              </a:rPr>
              <a:t>development of a product/service mix and a product portfolio</a:t>
            </a:r>
          </a:p>
          <a:p>
            <a:pPr marL="342900" indent="-342900">
              <a:buClr>
                <a:srgbClr val="00B050"/>
              </a:buClr>
              <a:buSzPct val="80000"/>
              <a:buFont typeface="Arial" panose="020B0604020202020204" pitchFamily="34" charset="0"/>
              <a:buChar char="►"/>
            </a:pPr>
            <a:r>
              <a:rPr lang="en-US" sz="1780" dirty="0"/>
              <a:t>One of the main aims of marketing and promotion is to raise awareness of a company’s specific product range and to try to attract new customers to an organisation.</a:t>
            </a:r>
          </a:p>
          <a:p>
            <a:pPr marL="342900" indent="-342900">
              <a:buClr>
                <a:srgbClr val="00B050"/>
              </a:buClr>
              <a:buSzPct val="80000"/>
              <a:buFont typeface="Arial" panose="020B0604020202020204" pitchFamily="34" charset="0"/>
              <a:buChar char="►"/>
            </a:pPr>
            <a:r>
              <a:rPr lang="en-US" sz="1780" dirty="0"/>
              <a:t>In other forms of business such as the manufacturing of goods, organisations offer a product range. This refers to all of the different types of products ‘made’ by a specific company. </a:t>
            </a:r>
            <a:endParaRPr lang="en-US" sz="1780" dirty="0" smtClean="0"/>
          </a:p>
          <a:p>
            <a:pPr marL="342900" indent="-342900">
              <a:buClr>
                <a:srgbClr val="00B050"/>
              </a:buClr>
              <a:buSzPct val="80000"/>
              <a:buFont typeface="Arial" panose="020B0604020202020204" pitchFamily="34" charset="0"/>
              <a:buChar char="►"/>
            </a:pPr>
            <a:r>
              <a:rPr lang="en-US" sz="1780" dirty="0" smtClean="0"/>
              <a:t>In </a:t>
            </a:r>
            <a:r>
              <a:rPr lang="en-US" sz="1780" dirty="0"/>
              <a:t>the travel and tourism industry, it is probably more appropriate to talk about the service range that organisations offer. For example, a hotel group may provide a differentiated product/service mix to various market segments. The core product/ service would be of luxury accommodation, fine dining options, health club and spa facilities as well as high quality personal service made available to all guests. </a:t>
            </a:r>
            <a:endParaRPr lang="en-US" sz="178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202</a:t>
            </a:r>
            <a:endParaRPr lang="en-GB" sz="1400" b="1" dirty="0">
              <a:latin typeface="Calibri" panose="020F0502020204030204" pitchFamily="34" charset="0"/>
            </a:endParaRPr>
          </a:p>
        </p:txBody>
      </p:sp>
      <p:pic>
        <p:nvPicPr>
          <p:cNvPr id="14338" name="Picture 2" descr="Image result for hotel executive suit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4559706"/>
            <a:ext cx="3442742" cy="207921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68102" y="4437112"/>
            <a:ext cx="5267994" cy="2308324"/>
          </a:xfrm>
          <a:prstGeom prst="rect">
            <a:avLst/>
          </a:prstGeom>
        </p:spPr>
        <p:txBody>
          <a:bodyPr wrap="square">
            <a:spAutoFit/>
          </a:bodyPr>
          <a:lstStyle/>
          <a:p>
            <a:pPr marL="342900" indent="-342900">
              <a:buClr>
                <a:srgbClr val="00B050"/>
              </a:buClr>
              <a:buSzPct val="80000"/>
              <a:buFont typeface="Arial" panose="020B0604020202020204" pitchFamily="34" charset="0"/>
              <a:buChar char="►"/>
            </a:pPr>
            <a:r>
              <a:rPr lang="en-US" dirty="0"/>
              <a:t>However, the hotel group may offer additional products and services matched to the expectations of different market segments, such as access to the Executive Lounge for breakfast and </a:t>
            </a:r>
            <a:r>
              <a:rPr lang="en-US" dirty="0" smtClean="0"/>
              <a:t>‘</a:t>
            </a:r>
            <a:r>
              <a:rPr lang="en-US" dirty="0"/>
              <a:t>happy hour’ drinks, free Wi-Fi broadband connectivity and one piece of laundry at no additional cost for members of the hotel chain’s business club etc.</a:t>
            </a:r>
          </a:p>
        </p:txBody>
      </p:sp>
    </p:spTree>
    <p:extLst>
      <p:ext uri="{BB962C8B-B14F-4D97-AF65-F5344CB8AC3E}">
        <p14:creationId xmlns:p14="http://schemas.microsoft.com/office/powerpoint/2010/main" val="228906884"/>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F</a:t>
            </a:r>
            <a:endParaRPr lang="en-GB" b="1" dirty="0" smtClean="0"/>
          </a:p>
        </p:txBody>
      </p:sp>
      <p:sp>
        <p:nvSpPr>
          <p:cNvPr id="34" name="Rectangle 33"/>
          <p:cNvSpPr/>
          <p:nvPr/>
        </p:nvSpPr>
        <p:spPr>
          <a:xfrm>
            <a:off x="323527" y="1124744"/>
            <a:ext cx="8424935" cy="5455340"/>
          </a:xfrm>
          <a:prstGeom prst="rect">
            <a:avLst/>
          </a:prstGeom>
        </p:spPr>
        <p:txBody>
          <a:bodyPr wrap="square">
            <a:spAutoFit/>
          </a:bodyPr>
          <a:lstStyle/>
          <a:p>
            <a:pPr>
              <a:buClr>
                <a:srgbClr val="0070C0"/>
              </a:buClr>
            </a:pPr>
            <a:r>
              <a:rPr lang="en-US" sz="2050" dirty="0"/>
              <a:t>To achieve a </a:t>
            </a:r>
            <a:r>
              <a:rPr lang="en-US" sz="2050" b="1" dirty="0"/>
              <a:t>Grade F</a:t>
            </a:r>
            <a:r>
              <a:rPr lang="en-US" sz="2050" dirty="0"/>
              <a:t>, a candidate will be able to:</a:t>
            </a:r>
          </a:p>
          <a:p>
            <a:pPr marL="342900" indent="-342900">
              <a:buClr>
                <a:srgbClr val="0070C0"/>
              </a:buClr>
              <a:buFont typeface="Arial" panose="020B0604020202020204" pitchFamily="34" charset="0"/>
              <a:buChar char="•"/>
            </a:pPr>
            <a:r>
              <a:rPr lang="en-US" sz="2050" dirty="0" smtClean="0"/>
              <a:t>Recall</a:t>
            </a:r>
            <a:r>
              <a:rPr lang="en-US" sz="2050" dirty="0"/>
              <a:t>, select and present some factual information and communicate ideas and opinions with </a:t>
            </a:r>
            <a:r>
              <a:rPr lang="en-US" sz="2050" dirty="0" smtClean="0"/>
              <a:t>some accuracy </a:t>
            </a:r>
            <a:r>
              <a:rPr lang="en-US" sz="2050" dirty="0"/>
              <a:t>and structure</a:t>
            </a:r>
          </a:p>
          <a:p>
            <a:pPr marL="342900" indent="-342900">
              <a:buClr>
                <a:srgbClr val="0070C0"/>
              </a:buClr>
              <a:buFont typeface="Arial" panose="020B0604020202020204" pitchFamily="34" charset="0"/>
              <a:buChar char="•"/>
            </a:pPr>
            <a:r>
              <a:rPr lang="en-US" sz="2050" dirty="0" smtClean="0"/>
              <a:t>Demonstrate </a:t>
            </a:r>
            <a:r>
              <a:rPr lang="en-US" sz="2050" dirty="0"/>
              <a:t>some use of travel and tourism industry terminology, including commonly used </a:t>
            </a:r>
            <a:r>
              <a:rPr lang="en-US" sz="2050" dirty="0" smtClean="0"/>
              <a:t>definitions, concepts</a:t>
            </a:r>
            <a:r>
              <a:rPr lang="en-US" sz="2050" dirty="0"/>
              <a:t>, models and patterns, although with significant omissions</a:t>
            </a:r>
          </a:p>
          <a:p>
            <a:pPr marL="342900" indent="-342900">
              <a:buClr>
                <a:srgbClr val="0070C0"/>
              </a:buClr>
              <a:buFont typeface="Arial" panose="020B0604020202020204" pitchFamily="34" charset="0"/>
              <a:buChar char="•"/>
            </a:pPr>
            <a:r>
              <a:rPr lang="en-US" sz="2050" dirty="0" smtClean="0"/>
              <a:t>Use </a:t>
            </a:r>
            <a:r>
              <a:rPr lang="en-US" sz="2050" dirty="0"/>
              <a:t>knowledge and understanding to select some examples, to </a:t>
            </a:r>
            <a:r>
              <a:rPr lang="en-US" sz="2050" dirty="0" err="1"/>
              <a:t>recognise</a:t>
            </a:r>
            <a:r>
              <a:rPr lang="en-US" sz="2050" dirty="0"/>
              <a:t> some patterns and to </a:t>
            </a:r>
            <a:r>
              <a:rPr lang="en-US" sz="2050" dirty="0" smtClean="0"/>
              <a:t>attempt limited </a:t>
            </a:r>
            <a:r>
              <a:rPr lang="en-US" sz="2050" dirty="0"/>
              <a:t>analysis of evidence</a:t>
            </a:r>
          </a:p>
          <a:p>
            <a:pPr marL="342900" indent="-342900">
              <a:buClr>
                <a:srgbClr val="0070C0"/>
              </a:buClr>
              <a:buFont typeface="Arial" panose="020B0604020202020204" pitchFamily="34" charset="0"/>
              <a:buChar char="•"/>
            </a:pPr>
            <a:r>
              <a:rPr lang="en-US" sz="2050" dirty="0" smtClean="0"/>
              <a:t>Present </a:t>
            </a:r>
            <a:r>
              <a:rPr lang="en-US" sz="2050" dirty="0"/>
              <a:t>limited explanations for phenomena, patterns and relationships</a:t>
            </a:r>
          </a:p>
          <a:p>
            <a:pPr marL="342900" indent="-342900">
              <a:buClr>
                <a:srgbClr val="0070C0"/>
              </a:buClr>
              <a:buFont typeface="Arial" panose="020B0604020202020204" pitchFamily="34" charset="0"/>
              <a:buChar char="•"/>
            </a:pPr>
            <a:r>
              <a:rPr lang="en-US" sz="2050" dirty="0" smtClean="0"/>
              <a:t>Understand </a:t>
            </a:r>
            <a:r>
              <a:rPr lang="en-US" sz="2050" dirty="0"/>
              <a:t>some implications and draw some inferences from data and source materials</a:t>
            </a:r>
          </a:p>
          <a:p>
            <a:pPr marL="342900" indent="-342900">
              <a:buClr>
                <a:srgbClr val="0070C0"/>
              </a:buClr>
              <a:buFont typeface="Arial" panose="020B0604020202020204" pitchFamily="34" charset="0"/>
              <a:buChar char="•"/>
            </a:pPr>
            <a:r>
              <a:rPr lang="en-US" sz="2050" dirty="0" smtClean="0"/>
              <a:t>Discuss </a:t>
            </a:r>
            <a:r>
              <a:rPr lang="en-US" sz="2050" dirty="0"/>
              <a:t>or evaluate a limited number of choices, and attempt decisions, recommendations </a:t>
            </a:r>
            <a:r>
              <a:rPr lang="en-US" sz="2050" dirty="0" smtClean="0"/>
              <a:t>and judgements </a:t>
            </a:r>
            <a:r>
              <a:rPr lang="en-US" sz="2050" dirty="0"/>
              <a:t>which may not always be fully appropriate</a:t>
            </a:r>
          </a:p>
          <a:p>
            <a:pPr marL="342900" indent="-342900">
              <a:buClr>
                <a:srgbClr val="0070C0"/>
              </a:buClr>
              <a:buFont typeface="Arial" panose="020B0604020202020204" pitchFamily="34" charset="0"/>
              <a:buChar char="•"/>
            </a:pPr>
            <a:r>
              <a:rPr lang="en-US" sz="2050" dirty="0" smtClean="0"/>
              <a:t>Draw </a:t>
            </a:r>
            <a:r>
              <a:rPr lang="en-US" sz="2050" dirty="0"/>
              <a:t>limited conclusions by a superficial consideration of some of the evidence</a:t>
            </a:r>
          </a:p>
        </p:txBody>
      </p:sp>
    </p:spTree>
    <p:extLst>
      <p:ext uri="{BB962C8B-B14F-4D97-AF65-F5344CB8AC3E}">
        <p14:creationId xmlns:p14="http://schemas.microsoft.com/office/powerpoint/2010/main" val="43006984"/>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5904656" cy="5632311"/>
          </a:xfrm>
          <a:prstGeom prst="rect">
            <a:avLst/>
          </a:prstGeom>
        </p:spPr>
        <p:txBody>
          <a:bodyPr wrap="square">
            <a:spAutoFit/>
          </a:bodyPr>
          <a:lstStyle/>
          <a:p>
            <a:pPr>
              <a:buClr>
                <a:srgbClr val="00B050"/>
              </a:buClr>
              <a:buSzPct val="80000"/>
            </a:pPr>
            <a:r>
              <a:rPr lang="en-US" sz="2000" b="1" dirty="0" smtClean="0">
                <a:solidFill>
                  <a:srgbClr val="C00000"/>
                </a:solidFill>
              </a:rPr>
              <a:t>The </a:t>
            </a:r>
            <a:r>
              <a:rPr lang="en-US" sz="2000" b="1" dirty="0">
                <a:solidFill>
                  <a:srgbClr val="C00000"/>
                </a:solidFill>
              </a:rPr>
              <a:t>development of a product/service mix and a product portfolio</a:t>
            </a:r>
          </a:p>
          <a:p>
            <a:pPr marL="342900" indent="-342900">
              <a:buClr>
                <a:srgbClr val="00B050"/>
              </a:buClr>
              <a:buSzPct val="80000"/>
              <a:buFont typeface="Arial" panose="020B0604020202020204" pitchFamily="34" charset="0"/>
              <a:buChar char="►"/>
            </a:pPr>
            <a:r>
              <a:rPr lang="en-US" sz="2000" dirty="0" smtClean="0"/>
              <a:t>In </a:t>
            </a:r>
            <a:r>
              <a:rPr lang="en-US" sz="2000" dirty="0"/>
              <a:t>the travel and tourism industry, the service range of organisations tends to be quite limited, with two or three variations of the core product being common. However, there often comes a point in time when an organisation must consider developing its product/service mix. </a:t>
            </a:r>
            <a:endParaRPr lang="en-US" sz="2000" dirty="0" smtClean="0"/>
          </a:p>
          <a:p>
            <a:pPr marL="342900" indent="-342900">
              <a:buClr>
                <a:srgbClr val="00B050"/>
              </a:buClr>
              <a:buSzPct val="80000"/>
              <a:buFont typeface="Arial" panose="020B0604020202020204" pitchFamily="34" charset="0"/>
              <a:buChar char="►"/>
            </a:pPr>
            <a:r>
              <a:rPr lang="en-US" sz="2000" dirty="0" smtClean="0"/>
              <a:t>Developing </a:t>
            </a:r>
            <a:r>
              <a:rPr lang="en-US" sz="2000" dirty="0"/>
              <a:t>the product portfolio of an organisation i.e. adding more to the service range, is a costly process and one which usually occurs in response to the need to replace a product that has reached the end of its life cycle. </a:t>
            </a:r>
            <a:endParaRPr lang="en-US" sz="2000" dirty="0" smtClean="0"/>
          </a:p>
          <a:p>
            <a:pPr marL="342900" indent="-342900">
              <a:buClr>
                <a:srgbClr val="00B050"/>
              </a:buClr>
              <a:buSzPct val="80000"/>
              <a:buFont typeface="Arial" panose="020B0604020202020204" pitchFamily="34" charset="0"/>
              <a:buChar char="►"/>
            </a:pPr>
            <a:r>
              <a:rPr lang="en-US" sz="2000" dirty="0" smtClean="0"/>
              <a:t>The </a:t>
            </a:r>
            <a:r>
              <a:rPr lang="en-US" sz="2000" dirty="0"/>
              <a:t>majority of changes to product and service ranges in the travel and tourism industry take the form of modifications being made to an existing product or service offering</a:t>
            </a:r>
            <a:r>
              <a:rPr lang="en-US" sz="2000" dirty="0" smtClean="0"/>
              <a:t>.</a:t>
            </a:r>
            <a:endParaRPr lang="en-US" sz="2000" dirty="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203</a:t>
            </a:r>
            <a:endParaRPr lang="en-GB" sz="1400" b="1" dirty="0">
              <a:latin typeface="Calibri" panose="020F0502020204030204" pitchFamily="34" charset="0"/>
            </a:endParaRPr>
          </a:p>
        </p:txBody>
      </p:sp>
      <p:pic>
        <p:nvPicPr>
          <p:cNvPr id="13314" name="Picture 2" descr="Image result for jumeirah dubai cheapest roo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4168" y="1146225"/>
            <a:ext cx="2798887" cy="168674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992058" y="2914256"/>
            <a:ext cx="3034805" cy="338554"/>
          </a:xfrm>
          <a:prstGeom prst="rect">
            <a:avLst/>
          </a:prstGeom>
          <a:noFill/>
        </p:spPr>
        <p:txBody>
          <a:bodyPr wrap="none" rtlCol="0">
            <a:spAutoFit/>
          </a:bodyPr>
          <a:lstStyle/>
          <a:p>
            <a:r>
              <a:rPr lang="en-US" sz="1600" dirty="0" smtClean="0"/>
              <a:t>Jumeriah Dubai cheapest room</a:t>
            </a:r>
            <a:endParaRPr lang="en-US" sz="1600" dirty="0"/>
          </a:p>
        </p:txBody>
      </p:sp>
      <p:pic>
        <p:nvPicPr>
          <p:cNvPr id="13316" name="Picture 4" descr="Image result for jumeirah dubai standard room"/>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84168" y="3232916"/>
            <a:ext cx="2806663" cy="124615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992058" y="4507841"/>
            <a:ext cx="3001143" cy="338554"/>
          </a:xfrm>
          <a:prstGeom prst="rect">
            <a:avLst/>
          </a:prstGeom>
          <a:noFill/>
        </p:spPr>
        <p:txBody>
          <a:bodyPr wrap="none" rtlCol="0">
            <a:spAutoFit/>
          </a:bodyPr>
          <a:lstStyle/>
          <a:p>
            <a:r>
              <a:rPr lang="en-US" sz="1600" dirty="0" smtClean="0"/>
              <a:t>Jumeriah Dubai standard room</a:t>
            </a:r>
            <a:endParaRPr lang="en-US" sz="1600" dirty="0"/>
          </a:p>
        </p:txBody>
      </p:sp>
      <p:pic>
        <p:nvPicPr>
          <p:cNvPr id="13318" name="Picture 6" descr="Image result for jumeirah dubai executive suit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84167" y="4846395"/>
            <a:ext cx="2806663" cy="141760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5983039" y="6342821"/>
            <a:ext cx="3068469" cy="338554"/>
          </a:xfrm>
          <a:prstGeom prst="rect">
            <a:avLst/>
          </a:prstGeom>
          <a:noFill/>
        </p:spPr>
        <p:txBody>
          <a:bodyPr wrap="none" rtlCol="0">
            <a:spAutoFit/>
          </a:bodyPr>
          <a:lstStyle/>
          <a:p>
            <a:r>
              <a:rPr lang="en-US" sz="1600" dirty="0" smtClean="0"/>
              <a:t>Jumeriah Dubai executive room</a:t>
            </a:r>
            <a:endParaRPr lang="en-US" sz="1600" dirty="0"/>
          </a:p>
        </p:txBody>
      </p:sp>
    </p:spTree>
    <p:extLst>
      <p:ext uri="{BB962C8B-B14F-4D97-AF65-F5344CB8AC3E}">
        <p14:creationId xmlns:p14="http://schemas.microsoft.com/office/powerpoint/2010/main" val="418312419"/>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6224"/>
            <a:ext cx="8712968" cy="5716950"/>
          </a:xfrm>
          <a:prstGeom prst="rect">
            <a:avLst/>
          </a:prstGeom>
        </p:spPr>
        <p:txBody>
          <a:bodyPr wrap="square">
            <a:spAutoFit/>
          </a:bodyPr>
          <a:lstStyle/>
          <a:p>
            <a:pPr>
              <a:buClr>
                <a:srgbClr val="00B050"/>
              </a:buClr>
              <a:buSzPct val="80000"/>
            </a:pPr>
            <a:r>
              <a:rPr lang="en-US" sz="2150" b="1" dirty="0" smtClean="0">
                <a:solidFill>
                  <a:srgbClr val="C00000"/>
                </a:solidFill>
              </a:rPr>
              <a:t>The </a:t>
            </a:r>
            <a:r>
              <a:rPr lang="en-US" sz="2150" b="1" dirty="0">
                <a:solidFill>
                  <a:srgbClr val="C00000"/>
                </a:solidFill>
              </a:rPr>
              <a:t>development of a product/service mix and a product portfolio</a:t>
            </a:r>
          </a:p>
          <a:p>
            <a:pPr marL="342900" indent="-342900">
              <a:buClr>
                <a:srgbClr val="00B050"/>
              </a:buClr>
              <a:buSzPct val="80000"/>
              <a:buFont typeface="Arial" panose="020B0604020202020204" pitchFamily="34" charset="0"/>
              <a:buChar char="►"/>
            </a:pPr>
            <a:r>
              <a:rPr lang="en-US" sz="2150" dirty="0" smtClean="0"/>
              <a:t>There </a:t>
            </a:r>
            <a:r>
              <a:rPr lang="en-US" sz="2150" dirty="0"/>
              <a:t>are a number of key reasons why organisations decide to develop the product/service mix, including:</a:t>
            </a:r>
          </a:p>
          <a:p>
            <a:pPr marL="857250" indent="-457200">
              <a:buClr>
                <a:srgbClr val="00B050"/>
              </a:buClr>
              <a:buSzPct val="80000"/>
              <a:buFont typeface="Wingdings" panose="05000000000000000000" pitchFamily="2" charset="2"/>
              <a:buChar char="§"/>
            </a:pPr>
            <a:r>
              <a:rPr lang="en-US" sz="2150" dirty="0" smtClean="0"/>
              <a:t>to </a:t>
            </a:r>
            <a:r>
              <a:rPr lang="en-US" sz="2150" dirty="0"/>
              <a:t>gain recognition as innovator in the market;</a:t>
            </a:r>
          </a:p>
          <a:p>
            <a:pPr marL="857250" indent="-457200">
              <a:buClr>
                <a:srgbClr val="00B050"/>
              </a:buClr>
              <a:buSzPct val="80000"/>
              <a:buFont typeface="Wingdings" panose="05000000000000000000" pitchFamily="2" charset="2"/>
              <a:buChar char="§"/>
            </a:pPr>
            <a:r>
              <a:rPr lang="en-US" sz="2150" dirty="0" smtClean="0"/>
              <a:t>to </a:t>
            </a:r>
            <a:r>
              <a:rPr lang="en-US" sz="2150" dirty="0"/>
              <a:t>develop/stimulate the market in a specific destination;</a:t>
            </a:r>
          </a:p>
          <a:p>
            <a:pPr marL="857250" indent="-457200">
              <a:buClr>
                <a:srgbClr val="00B050"/>
              </a:buClr>
              <a:buSzPct val="80000"/>
              <a:buFont typeface="Wingdings" panose="05000000000000000000" pitchFamily="2" charset="2"/>
              <a:buChar char="§"/>
            </a:pPr>
            <a:r>
              <a:rPr lang="en-US" sz="2150" dirty="0" smtClean="0"/>
              <a:t>to </a:t>
            </a:r>
            <a:r>
              <a:rPr lang="en-US" sz="2150" dirty="0"/>
              <a:t>extend operations into new territories;</a:t>
            </a:r>
          </a:p>
          <a:p>
            <a:pPr marL="857250" indent="-457200">
              <a:buClr>
                <a:srgbClr val="00B050"/>
              </a:buClr>
              <a:buSzPct val="80000"/>
              <a:buFont typeface="Wingdings" panose="05000000000000000000" pitchFamily="2" charset="2"/>
              <a:buChar char="§"/>
            </a:pPr>
            <a:r>
              <a:rPr lang="en-US" sz="2150" dirty="0" smtClean="0"/>
              <a:t>to </a:t>
            </a:r>
            <a:r>
              <a:rPr lang="en-US" sz="2150" dirty="0"/>
              <a:t>defend market share when challenged by competitors;</a:t>
            </a:r>
          </a:p>
          <a:p>
            <a:pPr marL="857250" indent="-457200">
              <a:buClr>
                <a:srgbClr val="00B050"/>
              </a:buClr>
              <a:buSzPct val="80000"/>
              <a:buFont typeface="Wingdings" panose="05000000000000000000" pitchFamily="2" charset="2"/>
              <a:buChar char="§"/>
            </a:pPr>
            <a:r>
              <a:rPr lang="en-US" sz="2150" dirty="0" smtClean="0"/>
              <a:t>to </a:t>
            </a:r>
            <a:r>
              <a:rPr lang="en-US" sz="2150" dirty="0"/>
              <a:t>imitate the success of a more successful competitor;</a:t>
            </a:r>
          </a:p>
          <a:p>
            <a:pPr marL="857250" indent="-457200">
              <a:buClr>
                <a:srgbClr val="00B050"/>
              </a:buClr>
              <a:buSzPct val="80000"/>
              <a:buFont typeface="Wingdings" panose="05000000000000000000" pitchFamily="2" charset="2"/>
              <a:buChar char="§"/>
            </a:pPr>
            <a:r>
              <a:rPr lang="en-US" sz="2150" dirty="0" smtClean="0"/>
              <a:t>to </a:t>
            </a:r>
            <a:r>
              <a:rPr lang="en-US" sz="2150" dirty="0"/>
              <a:t>keep abreast of technological advances;</a:t>
            </a:r>
          </a:p>
          <a:p>
            <a:pPr marL="857250" indent="-457200">
              <a:buClr>
                <a:srgbClr val="00B050"/>
              </a:buClr>
              <a:buSzPct val="80000"/>
              <a:buFont typeface="Wingdings" panose="05000000000000000000" pitchFamily="2" charset="2"/>
              <a:buChar char="§"/>
            </a:pPr>
            <a:r>
              <a:rPr lang="en-US" sz="2150" dirty="0" smtClean="0"/>
              <a:t>to </a:t>
            </a:r>
            <a:r>
              <a:rPr lang="en-US" sz="2150" dirty="0"/>
              <a:t>re-position themselves in the market.</a:t>
            </a:r>
          </a:p>
          <a:p>
            <a:pPr marL="342900" indent="-342900">
              <a:buClr>
                <a:srgbClr val="00B050"/>
              </a:buClr>
              <a:buSzPct val="80000"/>
              <a:buFont typeface="Arial" panose="020B0604020202020204" pitchFamily="34" charset="0"/>
              <a:buChar char="►"/>
            </a:pPr>
            <a:r>
              <a:rPr lang="en-US" sz="2150" dirty="0"/>
              <a:t>Thus, it is clear to see that developing or modifying a product/service mix can occur either proactively or defensively. However, because of the intense competition in this market, most of the industry’s growth results from imitation of competitors or from the need to re-position, in order to appeal to a wider customer base.</a:t>
            </a:r>
            <a:endParaRPr lang="en-US" sz="215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5.3 </a:t>
            </a:r>
            <a:r>
              <a:rPr lang="en-US" sz="3300" dirty="0"/>
              <a:t>– Product as </a:t>
            </a:r>
            <a:r>
              <a:rPr lang="en-US" sz="3300" dirty="0" smtClean="0"/>
              <a:t>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203</a:t>
            </a:r>
            <a:endParaRPr lang="en-GB" sz="1400" b="1" dirty="0">
              <a:latin typeface="Calibri" panose="020F0502020204030204" pitchFamily="34" charset="0"/>
            </a:endParaRPr>
          </a:p>
        </p:txBody>
      </p:sp>
    </p:spTree>
    <p:extLst>
      <p:ext uri="{BB962C8B-B14F-4D97-AF65-F5344CB8AC3E}">
        <p14:creationId xmlns:p14="http://schemas.microsoft.com/office/powerpoint/2010/main" val="149196683"/>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6408712" cy="5716950"/>
          </a:xfrm>
          <a:prstGeom prst="rect">
            <a:avLst/>
          </a:prstGeom>
        </p:spPr>
        <p:txBody>
          <a:bodyPr wrap="square" lIns="0" tIns="0" rIns="0" bIns="0">
            <a:spAutoFit/>
          </a:bodyPr>
          <a:lstStyle/>
          <a:p>
            <a:pPr>
              <a:buClr>
                <a:srgbClr val="00B050"/>
              </a:buClr>
              <a:buSzPct val="80000"/>
            </a:pPr>
            <a:r>
              <a:rPr lang="en-US" sz="2150" b="1" dirty="0" smtClean="0">
                <a:solidFill>
                  <a:srgbClr val="C00000"/>
                </a:solidFill>
              </a:rPr>
              <a:t>Price </a:t>
            </a:r>
            <a:r>
              <a:rPr lang="en-US" sz="2150" b="1" dirty="0">
                <a:solidFill>
                  <a:srgbClr val="C00000"/>
                </a:solidFill>
              </a:rPr>
              <a:t>as part of the marketing mix</a:t>
            </a:r>
          </a:p>
          <a:p>
            <a:pPr marL="342900" indent="-342900">
              <a:buClr>
                <a:srgbClr val="00B050"/>
              </a:buClr>
              <a:buSzPct val="80000"/>
              <a:buFont typeface="Arial" panose="020B0604020202020204" pitchFamily="34" charset="0"/>
              <a:buChar char="►"/>
            </a:pPr>
            <a:r>
              <a:rPr lang="en-US" sz="2150" dirty="0"/>
              <a:t>Let us now explore the second component part of the marketing mix - price. Given the high number of substitute products/ destinations made available within the travel and tourism market, price often plays a significant role in gaining the customer’s attention.</a:t>
            </a:r>
          </a:p>
          <a:p>
            <a:pPr marL="342900" indent="-342900">
              <a:buClr>
                <a:srgbClr val="00B050"/>
              </a:buClr>
              <a:buSzPct val="80000"/>
              <a:buFont typeface="Arial" panose="020B0604020202020204" pitchFamily="34" charset="0"/>
              <a:buChar char="►"/>
            </a:pPr>
            <a:r>
              <a:rPr lang="en-US" sz="2150" dirty="0"/>
              <a:t>Price is the term used to describe how much a customer actually pays to receive the product or service upon purchase. It is not the same as cost, which is the term given to the amount of expenditure required to put together the product or to offer the service prior to it being released for the attention of the customer. </a:t>
            </a:r>
            <a:endParaRPr lang="en-US" sz="2150" dirty="0" smtClean="0"/>
          </a:p>
          <a:p>
            <a:pPr marL="342900" indent="-342900">
              <a:buClr>
                <a:srgbClr val="00B050"/>
              </a:buClr>
              <a:buSzPct val="80000"/>
              <a:buFont typeface="Arial" panose="020B0604020202020204" pitchFamily="34" charset="0"/>
              <a:buChar char="►"/>
            </a:pPr>
            <a:r>
              <a:rPr lang="en-US" sz="2150" dirty="0" smtClean="0"/>
              <a:t>Clearly </a:t>
            </a:r>
            <a:r>
              <a:rPr lang="en-US" sz="2150" dirty="0"/>
              <a:t>the two factors work hand in hand; an organisation will take into consideration the actual costs before setting the final price for a product.</a:t>
            </a:r>
            <a:endParaRPr lang="en-US" sz="215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204</a:t>
            </a:r>
            <a:endParaRPr lang="en-GB" sz="1400" b="1" dirty="0">
              <a:latin typeface="Calibri" panose="020F0502020204030204" pitchFamily="34" charset="0"/>
            </a:endParaRPr>
          </a:p>
        </p:txBody>
      </p:sp>
      <p:pic>
        <p:nvPicPr>
          <p:cNvPr id="17410" name="Picture 2" descr="Image result for hostel accommod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588224" y="1170805"/>
            <a:ext cx="2304256" cy="1756231"/>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Image result for ryanair deal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1355"/>
          <a:stretch/>
        </p:blipFill>
        <p:spPr bwMode="auto">
          <a:xfrm>
            <a:off x="6588224" y="3024889"/>
            <a:ext cx="2304256" cy="1818768"/>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Image result for hotel worth every penny"/>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588224" y="4941168"/>
            <a:ext cx="2304256" cy="1692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6322019"/>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5472608" cy="5327612"/>
          </a:xfrm>
          <a:prstGeom prst="rect">
            <a:avLst/>
          </a:prstGeom>
        </p:spPr>
        <p:txBody>
          <a:bodyPr wrap="square" lIns="45720" tIns="45720" rIns="45720" bIns="45720">
            <a:spAutoFit/>
          </a:bodyPr>
          <a:lstStyle/>
          <a:p>
            <a:pPr>
              <a:buClr>
                <a:srgbClr val="00B050"/>
              </a:buClr>
              <a:buSzPct val="80000"/>
            </a:pPr>
            <a:r>
              <a:rPr lang="en-US" sz="2450" b="1" dirty="0">
                <a:solidFill>
                  <a:srgbClr val="C00000"/>
                </a:solidFill>
              </a:rPr>
              <a:t>Investigate a range of common pricing policies used in the travel and tourism industry</a:t>
            </a:r>
          </a:p>
          <a:p>
            <a:pPr marL="400050" indent="-400050">
              <a:buClr>
                <a:srgbClr val="00B050"/>
              </a:buClr>
              <a:buSzPct val="80000"/>
              <a:buFont typeface="Arial" panose="020B0604020202020204" pitchFamily="34" charset="0"/>
              <a:buChar char="►"/>
            </a:pPr>
            <a:r>
              <a:rPr lang="en-US" sz="2450" dirty="0"/>
              <a:t>There are numerous different approaches that organisations can take in setting a price for products and services. This section covers some of the most commonly used pricing policies used in the travel and tourism industry. </a:t>
            </a:r>
            <a:endParaRPr lang="en-US" sz="2450" dirty="0" smtClean="0"/>
          </a:p>
          <a:p>
            <a:pPr marL="400050" indent="-400050">
              <a:buClr>
                <a:srgbClr val="00B050"/>
              </a:buClr>
              <a:buSzPct val="80000"/>
              <a:buFont typeface="Arial" panose="020B0604020202020204" pitchFamily="34" charset="0"/>
              <a:buChar char="►"/>
            </a:pPr>
            <a:r>
              <a:rPr lang="en-US" sz="2450" dirty="0" smtClean="0"/>
              <a:t>It </a:t>
            </a:r>
            <a:r>
              <a:rPr lang="en-US" sz="2450" dirty="0"/>
              <a:t>is important that you can identify the differences in each policy and understand when each policy might be the most appropriate choice.</a:t>
            </a:r>
            <a:endParaRPr lang="en-US" sz="245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204</a:t>
            </a:r>
            <a:endParaRPr lang="en-GB" sz="1400" b="1" dirty="0">
              <a:latin typeface="Calibri" panose="020F0502020204030204" pitchFamily="34" charset="0"/>
            </a:endParaRPr>
          </a:p>
        </p:txBody>
      </p:sp>
      <p:pic>
        <p:nvPicPr>
          <p:cNvPr id="18434" name="Picture 2" descr="Image result for package deal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660554" y="1124745"/>
            <a:ext cx="3263280" cy="1868616"/>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Image result for holiday package deal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652120" y="3068960"/>
            <a:ext cx="3263280" cy="3616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5286785"/>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6264696" cy="5632311"/>
          </a:xfrm>
          <a:prstGeom prst="rect">
            <a:avLst/>
          </a:prstGeom>
        </p:spPr>
        <p:txBody>
          <a:bodyPr wrap="square" lIns="45720" tIns="45720" rIns="45720" bIns="45720">
            <a:spAutoFit/>
          </a:bodyPr>
          <a:lstStyle/>
          <a:p>
            <a:pPr>
              <a:buClr>
                <a:srgbClr val="00B050"/>
              </a:buClr>
              <a:buSzPct val="80000"/>
            </a:pPr>
            <a:r>
              <a:rPr lang="en-US" sz="2000" b="1" dirty="0" smtClean="0">
                <a:solidFill>
                  <a:srgbClr val="C00000"/>
                </a:solidFill>
              </a:rPr>
              <a:t>Market Penetration</a:t>
            </a:r>
            <a:endParaRPr lang="en-US" sz="2000" b="1" dirty="0">
              <a:solidFill>
                <a:srgbClr val="C00000"/>
              </a:solidFill>
            </a:endParaRPr>
          </a:p>
          <a:p>
            <a:pPr marL="342900" indent="-342900">
              <a:buClr>
                <a:srgbClr val="00B050"/>
              </a:buClr>
              <a:buSzPct val="80000"/>
              <a:buFont typeface="Arial" panose="020B0604020202020204" pitchFamily="34" charset="0"/>
              <a:buChar char="►"/>
            </a:pPr>
            <a:r>
              <a:rPr lang="en-US" sz="2000" dirty="0"/>
              <a:t>This is probably the most common pricing policy adopted in the world of tourism. This policy is used to gain entry into the market and to attract market share. </a:t>
            </a:r>
            <a:endParaRPr lang="en-US" sz="2000" dirty="0" smtClean="0"/>
          </a:p>
          <a:p>
            <a:pPr marL="342900" indent="-342900">
              <a:buClr>
                <a:srgbClr val="00B050"/>
              </a:buClr>
              <a:buSzPct val="80000"/>
              <a:buFont typeface="Arial" panose="020B0604020202020204" pitchFamily="34" charset="0"/>
              <a:buChar char="►"/>
            </a:pPr>
            <a:r>
              <a:rPr lang="en-US" sz="2000" dirty="0" smtClean="0"/>
              <a:t>When </a:t>
            </a:r>
            <a:r>
              <a:rPr lang="en-US" sz="2000" dirty="0"/>
              <a:t>launching a new product into a highly competitive market, artificially low prices are set initially to entice customers to ‘try’ the product. This policy is sometimes also known as ‘trial pricing’ based on the assumption that most customers are price sensitive and will be easily persuaded by something that appears to be of good value. </a:t>
            </a:r>
            <a:endParaRPr lang="en-US" sz="2000" dirty="0" smtClean="0"/>
          </a:p>
          <a:p>
            <a:pPr marL="342900" indent="-342900">
              <a:buClr>
                <a:srgbClr val="00B050"/>
              </a:buClr>
              <a:buSzPct val="80000"/>
              <a:buFont typeface="Arial" panose="020B0604020202020204" pitchFamily="34" charset="0"/>
              <a:buChar char="►"/>
            </a:pPr>
            <a:r>
              <a:rPr lang="en-US" sz="2000" dirty="0" smtClean="0"/>
              <a:t>The </a:t>
            </a:r>
            <a:r>
              <a:rPr lang="en-US" sz="2000" dirty="0"/>
              <a:t>aim is to win a large customer base and to generate revenue quickly from a high sales volume. Once the place in the market has been established, organisations tend to opt for a different pricing policy; usually one which allows the price to increase without losing customer loyalty.</a:t>
            </a:r>
            <a:endParaRPr lang="en-US" sz="20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204</a:t>
            </a:r>
            <a:endParaRPr lang="en-GB" sz="1400" b="1" dirty="0">
              <a:latin typeface="Calibri" panose="020F0502020204030204" pitchFamily="34" charset="0"/>
            </a:endParaRPr>
          </a:p>
        </p:txBody>
      </p:sp>
      <p:pic>
        <p:nvPicPr>
          <p:cNvPr id="19458" name="Picture 2" descr="Image result for market penetration pric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8252" b="18939"/>
          <a:stretch/>
        </p:blipFill>
        <p:spPr bwMode="auto">
          <a:xfrm>
            <a:off x="6444208" y="1124744"/>
            <a:ext cx="2448272" cy="2077317"/>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4208" y="3324201"/>
            <a:ext cx="2448272" cy="1760984"/>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Image result for holiday discount pric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444208" y="5157192"/>
            <a:ext cx="2448272" cy="1480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209485"/>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12968" cy="5170646"/>
          </a:xfrm>
          <a:prstGeom prst="rect">
            <a:avLst/>
          </a:prstGeom>
        </p:spPr>
        <p:txBody>
          <a:bodyPr wrap="square" lIns="45720" tIns="45720" rIns="45720" bIns="45720">
            <a:spAutoFit/>
          </a:bodyPr>
          <a:lstStyle/>
          <a:p>
            <a:pPr>
              <a:buClr>
                <a:srgbClr val="00B050"/>
              </a:buClr>
              <a:buSzPct val="80000"/>
            </a:pPr>
            <a:r>
              <a:rPr lang="en-US" sz="2200" b="1" dirty="0" smtClean="0">
                <a:solidFill>
                  <a:srgbClr val="C00000"/>
                </a:solidFill>
              </a:rPr>
              <a:t>Market </a:t>
            </a:r>
            <a:r>
              <a:rPr lang="en-US" sz="2200" b="1" dirty="0">
                <a:solidFill>
                  <a:srgbClr val="C00000"/>
                </a:solidFill>
              </a:rPr>
              <a:t>skimming</a:t>
            </a:r>
          </a:p>
          <a:p>
            <a:pPr marL="342900" indent="-342900">
              <a:buClr>
                <a:srgbClr val="00B050"/>
              </a:buClr>
              <a:buSzPct val="80000"/>
              <a:buFont typeface="Arial" panose="020B0604020202020204" pitchFamily="34" charset="0"/>
              <a:buChar char="►"/>
            </a:pPr>
            <a:r>
              <a:rPr lang="en-US" sz="2200" dirty="0"/>
              <a:t>Market skimming is used when the tourism product is relatively new to the market and the level of competition is low. It allows the provider to charge a high price, attracting customers who are comfortable in the role of innovator - paying a relatively high price to be one of the first to try something. </a:t>
            </a:r>
            <a:endParaRPr lang="en-US" sz="2200" dirty="0" smtClean="0"/>
          </a:p>
          <a:p>
            <a:pPr marL="342900" indent="-342900">
              <a:buClr>
                <a:srgbClr val="00B050"/>
              </a:buClr>
              <a:buSzPct val="80000"/>
              <a:buFont typeface="Arial" panose="020B0604020202020204" pitchFamily="34" charset="0"/>
              <a:buChar char="►"/>
            </a:pPr>
            <a:r>
              <a:rPr lang="en-US" sz="2200" dirty="0" smtClean="0"/>
              <a:t>Once </a:t>
            </a:r>
            <a:r>
              <a:rPr lang="en-US" sz="2200" dirty="0"/>
              <a:t>the market has adopted this product, it is described as having been ‘skimmed’. </a:t>
            </a:r>
            <a:r>
              <a:rPr lang="en-US" sz="2200" dirty="0" smtClean="0"/>
              <a:t/>
            </a:r>
            <a:br>
              <a:rPr lang="en-US" sz="2200" dirty="0" smtClean="0"/>
            </a:br>
            <a:r>
              <a:rPr lang="en-US" sz="2200" dirty="0" smtClean="0"/>
              <a:t>Competitors </a:t>
            </a:r>
            <a:r>
              <a:rPr lang="en-US" sz="2200" dirty="0"/>
              <a:t>enter the </a:t>
            </a:r>
            <a:r>
              <a:rPr lang="en-US" sz="2200" dirty="0" smtClean="0"/>
              <a:t/>
            </a:r>
            <a:br>
              <a:rPr lang="en-US" sz="2200" dirty="0" smtClean="0"/>
            </a:br>
            <a:r>
              <a:rPr lang="en-US" sz="2200" dirty="0" smtClean="0"/>
              <a:t>market </a:t>
            </a:r>
            <a:r>
              <a:rPr lang="en-US" sz="2200" dirty="0"/>
              <a:t>with a number of </a:t>
            </a:r>
            <a:r>
              <a:rPr lang="en-US" sz="2200" dirty="0" smtClean="0"/>
              <a:t/>
            </a:r>
            <a:br>
              <a:rPr lang="en-US" sz="2200" dirty="0" smtClean="0"/>
            </a:br>
            <a:r>
              <a:rPr lang="en-US" sz="2200" dirty="0" smtClean="0"/>
              <a:t>substitute products; thus</a:t>
            </a:r>
            <a:r>
              <a:rPr lang="en-US" sz="2200" dirty="0"/>
              <a:t>, </a:t>
            </a:r>
            <a:r>
              <a:rPr lang="en-US" sz="2200" dirty="0" smtClean="0"/>
              <a:t/>
            </a:r>
            <a:br>
              <a:rPr lang="en-US" sz="2200" dirty="0" smtClean="0"/>
            </a:br>
            <a:r>
              <a:rPr lang="en-US" sz="2200" dirty="0" smtClean="0"/>
              <a:t>forcing </a:t>
            </a:r>
            <a:r>
              <a:rPr lang="en-US" sz="2200" dirty="0"/>
              <a:t>the </a:t>
            </a:r>
            <a:r>
              <a:rPr lang="en-US" sz="2200" dirty="0" smtClean="0"/>
              <a:t>price </a:t>
            </a:r>
            <a:r>
              <a:rPr lang="en-US" sz="2200" dirty="0"/>
              <a:t>down and </a:t>
            </a:r>
            <a:r>
              <a:rPr lang="en-US" sz="2200" dirty="0" smtClean="0"/>
              <a:t/>
            </a:r>
            <a:br>
              <a:rPr lang="en-US" sz="2200" dirty="0" smtClean="0"/>
            </a:br>
            <a:r>
              <a:rPr lang="en-US" sz="2200" dirty="0" smtClean="0"/>
              <a:t>making </a:t>
            </a:r>
            <a:r>
              <a:rPr lang="en-US" sz="2200" dirty="0"/>
              <a:t>the </a:t>
            </a:r>
            <a:r>
              <a:rPr lang="en-US" sz="2200" dirty="0" smtClean="0"/>
              <a:t>product </a:t>
            </a:r>
            <a:r>
              <a:rPr lang="en-US" sz="2200" dirty="0"/>
              <a:t>more </a:t>
            </a:r>
            <a:r>
              <a:rPr lang="en-US" sz="2200" dirty="0" smtClean="0"/>
              <a:t/>
            </a:r>
            <a:br>
              <a:rPr lang="en-US" sz="2200" dirty="0" smtClean="0"/>
            </a:br>
            <a:r>
              <a:rPr lang="en-US" sz="2200" dirty="0" smtClean="0"/>
              <a:t>affordable </a:t>
            </a:r>
            <a:r>
              <a:rPr lang="en-US" sz="2200" dirty="0"/>
              <a:t>for </a:t>
            </a:r>
            <a:r>
              <a:rPr lang="en-US" sz="2200" dirty="0" smtClean="0"/>
              <a:t>a </a:t>
            </a:r>
            <a:r>
              <a:rPr lang="en-US" sz="2200" dirty="0"/>
              <a:t>wider range </a:t>
            </a:r>
            <a:r>
              <a:rPr lang="en-US" sz="2200" dirty="0" smtClean="0"/>
              <a:t/>
            </a:r>
            <a:br>
              <a:rPr lang="en-US" sz="2200" dirty="0" smtClean="0"/>
            </a:br>
            <a:r>
              <a:rPr lang="en-US" sz="2200" dirty="0" smtClean="0"/>
              <a:t>of </a:t>
            </a:r>
            <a:r>
              <a:rPr lang="en-US" sz="2200" dirty="0"/>
              <a:t>customers.</a:t>
            </a:r>
            <a:endParaRPr lang="en-US" sz="22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204</a:t>
            </a:r>
            <a:endParaRPr lang="en-GB" sz="1400" b="1" dirty="0">
              <a:latin typeface="Calibri" panose="020F0502020204030204" pitchFamily="34" charset="0"/>
            </a:endParaRPr>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053542" y="3645024"/>
            <a:ext cx="4838938" cy="3024336"/>
          </a:xfrm>
          <a:prstGeom prst="rect">
            <a:avLst/>
          </a:prstGeom>
        </p:spPr>
      </p:pic>
      <p:sp>
        <p:nvSpPr>
          <p:cNvPr id="4" name="TextBox 3"/>
          <p:cNvSpPr txBox="1"/>
          <p:nvPr/>
        </p:nvSpPr>
        <p:spPr>
          <a:xfrm>
            <a:off x="179512" y="6293802"/>
            <a:ext cx="4857612" cy="400110"/>
          </a:xfrm>
          <a:prstGeom prst="rect">
            <a:avLst/>
          </a:prstGeom>
          <a:noFill/>
        </p:spPr>
        <p:txBody>
          <a:bodyPr wrap="none" rtlCol="0">
            <a:spAutoFit/>
          </a:bodyPr>
          <a:lstStyle/>
          <a:p>
            <a:pPr marL="285750" indent="-285750">
              <a:buClr>
                <a:srgbClr val="00B050"/>
              </a:buClr>
              <a:buSzPct val="80000"/>
              <a:buFont typeface="Arial" panose="020B0604020202020204" pitchFamily="34" charset="0"/>
              <a:buChar char="►"/>
            </a:pPr>
            <a:r>
              <a:rPr lang="en-US" sz="2000" dirty="0" smtClean="0"/>
              <a:t>Moscow hotel prices during World Cup</a:t>
            </a:r>
            <a:endParaRPr lang="en-US" sz="2000" dirty="0"/>
          </a:p>
        </p:txBody>
      </p:sp>
    </p:spTree>
    <p:extLst>
      <p:ext uri="{BB962C8B-B14F-4D97-AF65-F5344CB8AC3E}">
        <p14:creationId xmlns:p14="http://schemas.microsoft.com/office/powerpoint/2010/main" val="2013546281"/>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5544616" cy="5693866"/>
          </a:xfrm>
          <a:prstGeom prst="rect">
            <a:avLst/>
          </a:prstGeom>
        </p:spPr>
        <p:txBody>
          <a:bodyPr wrap="square" lIns="45720" tIns="45720" rIns="45720" bIns="45720">
            <a:spAutoFit/>
          </a:bodyPr>
          <a:lstStyle/>
          <a:p>
            <a:pPr marL="457200" indent="-457200">
              <a:buClr>
                <a:srgbClr val="00B050"/>
              </a:buClr>
              <a:buSzPct val="80000"/>
            </a:pPr>
            <a:r>
              <a:rPr lang="en-US" sz="2600" b="1" dirty="0" smtClean="0">
                <a:solidFill>
                  <a:srgbClr val="C00000"/>
                </a:solidFill>
              </a:rPr>
              <a:t>Discount </a:t>
            </a:r>
            <a:r>
              <a:rPr lang="en-US" sz="2600" b="1" dirty="0">
                <a:solidFill>
                  <a:srgbClr val="C00000"/>
                </a:solidFill>
              </a:rPr>
              <a:t>pricing</a:t>
            </a:r>
          </a:p>
          <a:p>
            <a:pPr marL="457200" indent="-457200">
              <a:buClr>
                <a:srgbClr val="00B050"/>
              </a:buClr>
              <a:buSzPct val="80000"/>
              <a:buFont typeface="Arial" panose="020B0604020202020204" pitchFamily="34" charset="0"/>
              <a:buChar char="►"/>
            </a:pPr>
            <a:r>
              <a:rPr lang="en-US" sz="2600" dirty="0"/>
              <a:t>Where products have not sold in sufficient quantity or when a product reaches close to its expiry, the provider offers a discount on the original price. </a:t>
            </a:r>
            <a:endParaRPr lang="en-US" sz="2600" dirty="0" smtClean="0"/>
          </a:p>
          <a:p>
            <a:pPr marL="457200" indent="-457200">
              <a:buClr>
                <a:srgbClr val="00B050"/>
              </a:buClr>
              <a:buSzPct val="80000"/>
              <a:buFont typeface="Arial" panose="020B0604020202020204" pitchFamily="34" charset="0"/>
              <a:buChar char="►"/>
            </a:pPr>
            <a:r>
              <a:rPr lang="en-US" sz="2600" dirty="0" smtClean="0"/>
              <a:t>This </a:t>
            </a:r>
            <a:r>
              <a:rPr lang="en-US" sz="2600" dirty="0"/>
              <a:t>is usually a percentage decrease in the price. Examples may be half-price theatre tickets bought on the day of the performance or heavily discounted standby tickets sold just a few hours before the flight departure time.</a:t>
            </a:r>
            <a:endParaRPr lang="en-US" sz="26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204</a:t>
            </a:r>
            <a:endParaRPr lang="en-GB" sz="1400" b="1" dirty="0">
              <a:latin typeface="Calibri" panose="020F0502020204030204" pitchFamily="34" charset="0"/>
            </a:endParaRPr>
          </a:p>
        </p:txBody>
      </p:sp>
      <p:pic>
        <p:nvPicPr>
          <p:cNvPr id="1026" name="Picture 2" descr="Image result for last minute holiday deal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724128" y="1124744"/>
            <a:ext cx="3198632" cy="216024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4128" y="3356992"/>
            <a:ext cx="3175018" cy="150040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very late hotel booking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724128" y="4917857"/>
            <a:ext cx="3175018" cy="1751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1547943"/>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12968" cy="3170099"/>
          </a:xfrm>
          <a:prstGeom prst="rect">
            <a:avLst/>
          </a:prstGeom>
        </p:spPr>
        <p:txBody>
          <a:bodyPr wrap="square" lIns="45720" tIns="45720" rIns="45720" bIns="45720">
            <a:spAutoFit/>
          </a:bodyPr>
          <a:lstStyle/>
          <a:p>
            <a:pPr>
              <a:buClr>
                <a:srgbClr val="00B050"/>
              </a:buClr>
              <a:buSzPct val="80000"/>
            </a:pPr>
            <a:r>
              <a:rPr lang="en-US" sz="2000" b="1" dirty="0" smtClean="0">
                <a:solidFill>
                  <a:srgbClr val="C00000"/>
                </a:solidFill>
              </a:rPr>
              <a:t>Variable </a:t>
            </a:r>
            <a:r>
              <a:rPr lang="en-US" sz="2000" b="1" dirty="0">
                <a:solidFill>
                  <a:srgbClr val="C00000"/>
                </a:solidFill>
              </a:rPr>
              <a:t>pricing</a:t>
            </a:r>
          </a:p>
          <a:p>
            <a:pPr marL="342900" indent="-342900">
              <a:buClr>
                <a:srgbClr val="00B050"/>
              </a:buClr>
              <a:buSzPct val="80000"/>
              <a:buFont typeface="Arial" panose="020B0604020202020204" pitchFamily="34" charset="0"/>
              <a:buChar char="►"/>
            </a:pPr>
            <a:r>
              <a:rPr lang="en-US" sz="2000" dirty="0"/>
              <a:t>This policy is also known as price discrimination and it takes into account the variability of demand. This policy is often adopted by organisations offering differentiated products and services</a:t>
            </a:r>
            <a:r>
              <a:rPr lang="en-US" sz="2000" dirty="0" smtClean="0"/>
              <a:t>.</a:t>
            </a:r>
          </a:p>
          <a:p>
            <a:pPr marL="342900" indent="-342900">
              <a:buClr>
                <a:srgbClr val="00B050"/>
              </a:buClr>
              <a:buSzPct val="80000"/>
              <a:buFont typeface="Arial" panose="020B0604020202020204" pitchFamily="34" charset="0"/>
              <a:buChar char="►"/>
            </a:pPr>
            <a:r>
              <a:rPr lang="en-US" sz="2000" dirty="0" smtClean="0"/>
              <a:t>Different </a:t>
            </a:r>
            <a:r>
              <a:rPr lang="en-US" sz="2000" dirty="0"/>
              <a:t>prices may be set for different seasons of the year - high prices are charged during the peak season, when demand is high; prices are reduced during low season, when demand decreases. </a:t>
            </a:r>
            <a:endParaRPr lang="en-US" sz="2000" dirty="0" smtClean="0"/>
          </a:p>
          <a:p>
            <a:pPr marL="342900" indent="-342900">
              <a:buClr>
                <a:srgbClr val="00B050"/>
              </a:buClr>
              <a:buSzPct val="80000"/>
              <a:buFont typeface="Arial" panose="020B0604020202020204" pitchFamily="34" charset="0"/>
              <a:buChar char="►"/>
            </a:pPr>
            <a:r>
              <a:rPr lang="en-US" sz="2000" dirty="0" smtClean="0"/>
              <a:t>Prices </a:t>
            </a:r>
            <a:r>
              <a:rPr lang="en-US" sz="2000" dirty="0"/>
              <a:t>can also vary according to customer types - full price entrance tickets to tourist attractions for adults but reduced price tickets for children under 12, for students and for the elderly.</a:t>
            </a:r>
            <a:endParaRPr lang="en-US" sz="20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205</a:t>
            </a:r>
            <a:endParaRPr lang="en-GB" sz="1400" b="1" dirty="0">
              <a:latin typeface="Calibri" panose="020F0502020204030204" pitchFamily="34" charset="0"/>
            </a:endParaRPr>
          </a:p>
        </p:txBody>
      </p:sp>
      <p:pic>
        <p:nvPicPr>
          <p:cNvPr id="2050" name="Picture 2" descr="Image result for holiday price discrimin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5213"/>
          <a:stretch/>
        </p:blipFill>
        <p:spPr bwMode="auto">
          <a:xfrm>
            <a:off x="179512" y="4294842"/>
            <a:ext cx="4374320" cy="237451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travel price discrimination exampl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283040" y="4294842"/>
            <a:ext cx="1665224" cy="23313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Image result for travel price discrimination exampl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005364" y="4034526"/>
            <a:ext cx="1880592" cy="2621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2688203"/>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6264696" cy="5586145"/>
          </a:xfrm>
          <a:prstGeom prst="rect">
            <a:avLst/>
          </a:prstGeom>
        </p:spPr>
        <p:txBody>
          <a:bodyPr wrap="square" lIns="45720" tIns="45720" rIns="45720" bIns="45720">
            <a:spAutoFit/>
          </a:bodyPr>
          <a:lstStyle/>
          <a:p>
            <a:pPr>
              <a:buClr>
                <a:srgbClr val="00B050"/>
              </a:buClr>
              <a:buSzPct val="80000"/>
            </a:pPr>
            <a:r>
              <a:rPr lang="en-US" sz="2100" b="1" dirty="0" smtClean="0">
                <a:solidFill>
                  <a:srgbClr val="C00000"/>
                </a:solidFill>
              </a:rPr>
              <a:t>Loss </a:t>
            </a:r>
            <a:r>
              <a:rPr lang="en-US" sz="2100" b="1" dirty="0">
                <a:solidFill>
                  <a:srgbClr val="C00000"/>
                </a:solidFill>
              </a:rPr>
              <a:t>leader pricing</a:t>
            </a:r>
          </a:p>
          <a:p>
            <a:pPr marL="342900" indent="-342900">
              <a:buClr>
                <a:srgbClr val="00B050"/>
              </a:buClr>
              <a:buSzPct val="80000"/>
              <a:buFont typeface="Arial" panose="020B0604020202020204" pitchFamily="34" charset="0"/>
              <a:buChar char="►"/>
            </a:pPr>
            <a:r>
              <a:rPr lang="en-US" sz="2100" dirty="0"/>
              <a:t>A ‘loss leader’ is a product that is sold at little or no profit, or even at a loss. It gives customers the impression of goods being cheap and entices them to spend on other, more profitable and linked items at the </a:t>
            </a:r>
            <a:r>
              <a:rPr lang="en-US" sz="2100" dirty="0" smtClean="0"/>
              <a:t>same time </a:t>
            </a:r>
            <a:r>
              <a:rPr lang="en-US" sz="2100" dirty="0"/>
              <a:t>as picking up the loss leader item, thus still benefiting the organisation. </a:t>
            </a:r>
            <a:endParaRPr lang="en-US" sz="2100" dirty="0" smtClean="0"/>
          </a:p>
          <a:p>
            <a:pPr marL="342900" indent="-342900">
              <a:buClr>
                <a:srgbClr val="00B050"/>
              </a:buClr>
              <a:buSzPct val="80000"/>
              <a:buFont typeface="Arial" panose="020B0604020202020204" pitchFamily="34" charset="0"/>
              <a:buChar char="►"/>
            </a:pPr>
            <a:r>
              <a:rPr lang="en-US" sz="2100" dirty="0" smtClean="0"/>
              <a:t>Loss </a:t>
            </a:r>
            <a:r>
              <a:rPr lang="en-US" sz="2100" dirty="0"/>
              <a:t>leader pricing is not often used in the travel and tourism industry.</a:t>
            </a:r>
          </a:p>
          <a:p>
            <a:pPr>
              <a:buClr>
                <a:srgbClr val="00B050"/>
              </a:buClr>
              <a:buSzPct val="80000"/>
            </a:pPr>
            <a:r>
              <a:rPr lang="en-US" sz="2100" b="1" dirty="0">
                <a:solidFill>
                  <a:srgbClr val="C00000"/>
                </a:solidFill>
              </a:rPr>
              <a:t>Special offers</a:t>
            </a:r>
          </a:p>
          <a:p>
            <a:pPr marL="342900" indent="-342900">
              <a:buClr>
                <a:srgbClr val="00B050"/>
              </a:buClr>
              <a:buSzPct val="80000"/>
              <a:buFont typeface="Arial" panose="020B0604020202020204" pitchFamily="34" charset="0"/>
              <a:buChar char="►"/>
            </a:pPr>
            <a:r>
              <a:rPr lang="en-US" sz="2100" dirty="0"/>
              <a:t>Special offers are a form of promotional pricing. This policy is sometimes used as a form of competitor-based pricing, to pull customers away from a rival attraction, for example. This policy persuades the customer that they are receiving value for money or are getting something free.</a:t>
            </a:r>
            <a:endParaRPr lang="en-US" sz="21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205</a:t>
            </a:r>
            <a:endParaRPr lang="en-GB" sz="1400" b="1" dirty="0">
              <a:latin typeface="Calibri" panose="020F0502020204030204" pitchFamily="34" charset="0"/>
            </a:endParaRPr>
          </a:p>
        </p:txBody>
      </p:sp>
      <p:pic>
        <p:nvPicPr>
          <p:cNvPr id="3074" name="Picture 2" descr="Image result for travel loss leader pricing exampl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444208" y="1197017"/>
            <a:ext cx="2461048" cy="1583912"/>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Image result for airlines filling the seat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444208" y="2852936"/>
            <a:ext cx="2445672" cy="151132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train tickets special offer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444208" y="4469131"/>
            <a:ext cx="2445672" cy="22002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6797847"/>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5904656" cy="5647700"/>
          </a:xfrm>
          <a:prstGeom prst="rect">
            <a:avLst/>
          </a:prstGeom>
        </p:spPr>
        <p:txBody>
          <a:bodyPr wrap="square" lIns="45720" tIns="45720" rIns="45720" bIns="45720">
            <a:spAutoFit/>
          </a:bodyPr>
          <a:lstStyle/>
          <a:p>
            <a:pPr>
              <a:buClr>
                <a:srgbClr val="00B050"/>
              </a:buClr>
              <a:buSzPct val="80000"/>
            </a:pPr>
            <a:r>
              <a:rPr lang="en-US" sz="1900" b="1" dirty="0" smtClean="0">
                <a:solidFill>
                  <a:srgbClr val="C00000"/>
                </a:solidFill>
              </a:rPr>
              <a:t>The </a:t>
            </a:r>
            <a:r>
              <a:rPr lang="en-US" sz="1900" b="1" dirty="0">
                <a:solidFill>
                  <a:srgbClr val="C00000"/>
                </a:solidFill>
              </a:rPr>
              <a:t>going rate/competitive pricing </a:t>
            </a:r>
          </a:p>
          <a:p>
            <a:pPr marL="342900" indent="-342900">
              <a:buClr>
                <a:srgbClr val="00B050"/>
              </a:buClr>
              <a:buSzPct val="80000"/>
              <a:buFont typeface="Arial" panose="020B0604020202020204" pitchFamily="34" charset="0"/>
              <a:buChar char="►"/>
            </a:pPr>
            <a:r>
              <a:rPr lang="en-US" sz="1900" dirty="0" smtClean="0"/>
              <a:t>Where </a:t>
            </a:r>
            <a:r>
              <a:rPr lang="en-US" sz="1900" dirty="0"/>
              <a:t>there is a high degree of similarity between products offered by different organisation, the price may be determined by ‘the going rate’. This is also known as competitor-based pricing. Tour operators sometimes offer to ‘price match’ their competitors.</a:t>
            </a:r>
          </a:p>
          <a:p>
            <a:pPr>
              <a:buClr>
                <a:srgbClr val="00B050"/>
              </a:buClr>
              <a:buSzPct val="80000"/>
            </a:pPr>
            <a:r>
              <a:rPr lang="en-US" sz="1900" b="1" dirty="0">
                <a:solidFill>
                  <a:srgbClr val="C00000"/>
                </a:solidFill>
              </a:rPr>
              <a:t>Prestige pricing</a:t>
            </a:r>
          </a:p>
          <a:p>
            <a:pPr marL="342900" indent="-342900">
              <a:buClr>
                <a:srgbClr val="00B050"/>
              </a:buClr>
              <a:buSzPct val="80000"/>
              <a:buFont typeface="Arial" panose="020B0604020202020204" pitchFamily="34" charset="0"/>
              <a:buChar char="►"/>
            </a:pPr>
            <a:r>
              <a:rPr lang="en-US" sz="1900" dirty="0"/>
              <a:t>This is also known as premium pricing. Where </a:t>
            </a:r>
            <a:r>
              <a:rPr lang="en-US" sz="1900" dirty="0" smtClean="0"/>
              <a:t/>
            </a:r>
            <a:br>
              <a:rPr lang="en-US" sz="1900" dirty="0" smtClean="0"/>
            </a:br>
            <a:r>
              <a:rPr lang="en-US" sz="1900" dirty="0" smtClean="0"/>
              <a:t>products </a:t>
            </a:r>
            <a:r>
              <a:rPr lang="en-US" sz="1900" dirty="0"/>
              <a:t>have an exclusive appeal or are of an exceptional quality, high prices are often set </a:t>
            </a:r>
            <a:r>
              <a:rPr lang="en-US" sz="1900" dirty="0" smtClean="0"/>
              <a:t/>
            </a:r>
            <a:br>
              <a:rPr lang="en-US" sz="1900" dirty="0" smtClean="0"/>
            </a:br>
            <a:r>
              <a:rPr lang="en-US" sz="1900" dirty="0" smtClean="0"/>
              <a:t>based </a:t>
            </a:r>
            <a:r>
              <a:rPr lang="en-US" sz="1900" dirty="0"/>
              <a:t>on the assumption that people will </a:t>
            </a:r>
            <a:r>
              <a:rPr lang="en-US" sz="1900" dirty="0" smtClean="0"/>
              <a:t/>
            </a:r>
            <a:br>
              <a:rPr lang="en-US" sz="1900" dirty="0" smtClean="0"/>
            </a:br>
            <a:r>
              <a:rPr lang="en-US" sz="1900" dirty="0" smtClean="0"/>
              <a:t>associate </a:t>
            </a:r>
            <a:r>
              <a:rPr lang="en-US" sz="1900" dirty="0"/>
              <a:t>high prices with high quality.</a:t>
            </a:r>
          </a:p>
          <a:p>
            <a:pPr>
              <a:buClr>
                <a:srgbClr val="00B050"/>
              </a:buClr>
              <a:buSzPct val="80000"/>
            </a:pPr>
            <a:r>
              <a:rPr lang="en-US" sz="1900" b="1" dirty="0">
                <a:solidFill>
                  <a:srgbClr val="C00000"/>
                </a:solidFill>
              </a:rPr>
              <a:t>Price bundling</a:t>
            </a:r>
          </a:p>
          <a:p>
            <a:pPr marL="342900" indent="-342900">
              <a:buClr>
                <a:srgbClr val="00B050"/>
              </a:buClr>
              <a:buSzPct val="80000"/>
              <a:buFont typeface="Arial" panose="020B0604020202020204" pitchFamily="34" charset="0"/>
              <a:buChar char="►"/>
            </a:pPr>
            <a:r>
              <a:rPr lang="en-US" sz="1900" dirty="0"/>
              <a:t>Also known as product-bundle pricing, this involves pricing a few items of related products into a bundle. An example from travel and </a:t>
            </a:r>
            <a:r>
              <a:rPr lang="en-US" sz="1900" dirty="0" smtClean="0"/>
              <a:t>tourism </a:t>
            </a:r>
            <a:r>
              <a:rPr lang="en-US" sz="1900" dirty="0"/>
              <a:t>is a product bundle at a special reduced rate for bed, breakfast and dinner at a hotel, rather than the rate charged on a room only basis.</a:t>
            </a:r>
            <a:endParaRPr lang="en-US" sz="19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205</a:t>
            </a:r>
            <a:endParaRPr lang="en-GB" sz="1400" b="1" dirty="0">
              <a:latin typeface="Calibri" panose="020F0502020204030204" pitchFamily="34" charset="0"/>
            </a:endParaRPr>
          </a:p>
        </p:txBody>
      </p:sp>
      <p:pic>
        <p:nvPicPr>
          <p:cNvPr id="3076" name="Picture 4" descr="Image result for orient express interi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4128" y="3174584"/>
            <a:ext cx="3191929" cy="212662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bed breakfast and dinner deal"/>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84168" y="5492014"/>
            <a:ext cx="2808312" cy="103333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Image result for travel competitive prici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423721" y="1145382"/>
            <a:ext cx="2468759" cy="1851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2710600"/>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Scheme of Assessment</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305253060"/>
              </p:ext>
            </p:extLst>
          </p:nvPr>
        </p:nvGraphicFramePr>
        <p:xfrm>
          <a:off x="179512" y="1124744"/>
          <a:ext cx="8712968" cy="5544616"/>
        </p:xfrm>
        <a:graphic>
          <a:graphicData uri="http://schemas.openxmlformats.org/drawingml/2006/table">
            <a:tbl>
              <a:tblPr firstRow="1" bandRow="1">
                <a:tableStyleId>{5C22544A-7EE6-4342-B048-85BDC9FD1C3A}</a:tableStyleId>
              </a:tblPr>
              <a:tblGrid>
                <a:gridCol w="3368038"/>
                <a:gridCol w="5344930"/>
              </a:tblGrid>
              <a:tr h="380089">
                <a:tc gridSpan="2">
                  <a:txBody>
                    <a:bodyPr/>
                    <a:lstStyle/>
                    <a:p>
                      <a:pPr>
                        <a:spcAft>
                          <a:spcPts val="300"/>
                        </a:spcAft>
                      </a:pPr>
                      <a:r>
                        <a:rPr kumimoji="0" lang="en-GB" sz="1330" b="1" i="0" u="none" strike="noStrike" kern="1200" baseline="0" dirty="0" smtClean="0">
                          <a:solidFill>
                            <a:schemeClr val="lt1"/>
                          </a:solidFill>
                          <a:latin typeface="Arial" panose="020B0604020202020204" pitchFamily="34" charset="0"/>
                          <a:ea typeface="+mn-ea"/>
                          <a:cs typeface="Arial" panose="020B0604020202020204" pitchFamily="34" charset="0"/>
                        </a:rPr>
                        <a:t>Candidates take:</a:t>
                      </a:r>
                      <a:endParaRPr lang="en-GB" sz="133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1210558">
                <a:tc gridSpan="2">
                  <a:txBody>
                    <a:bodyPr/>
                    <a:lstStyle/>
                    <a:p>
                      <a:pPr>
                        <a:spcAft>
                          <a:spcPts val="300"/>
                        </a:spcAft>
                      </a:pPr>
                      <a:r>
                        <a:rPr lang="en-US" sz="1330" b="1" dirty="0" smtClean="0">
                          <a:latin typeface="Arial" panose="020B0604020202020204" pitchFamily="34" charset="0"/>
                          <a:cs typeface="Arial" panose="020B0604020202020204" pitchFamily="34" charset="0"/>
                        </a:rPr>
                        <a:t>Paper 1                                                                                                                                                2 hours</a:t>
                      </a:r>
                    </a:p>
                    <a:p>
                      <a:pPr>
                        <a:spcAft>
                          <a:spcPts val="300"/>
                        </a:spcAft>
                      </a:pPr>
                      <a:r>
                        <a:rPr lang="en-US" sz="1330" dirty="0" smtClean="0">
                          <a:latin typeface="Arial" panose="020B0604020202020204" pitchFamily="34" charset="0"/>
                          <a:cs typeface="Arial" panose="020B0604020202020204" pitchFamily="34" charset="0"/>
                        </a:rPr>
                        <a:t>This question paper comprises four scenario-based questions which require candidates to provide short answers. The scenarios are set in an international travel and tourism environment, although some provision is made for</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candidates to refer to local examples.</a:t>
                      </a:r>
                    </a:p>
                    <a:p>
                      <a:pPr>
                        <a:spcAft>
                          <a:spcPts val="300"/>
                        </a:spcAft>
                      </a:pPr>
                      <a:r>
                        <a:rPr lang="en-US" sz="1330" dirty="0" smtClean="0">
                          <a:latin typeface="Arial" panose="020B0604020202020204" pitchFamily="34" charset="0"/>
                          <a:cs typeface="Arial" panose="020B0604020202020204" pitchFamily="34" charset="0"/>
                        </a:rPr>
                        <a:t>(60% of total marks)</a:t>
                      </a:r>
                      <a:endParaRPr lang="en-GB" sz="133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80089">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and either:</a:t>
                      </a:r>
                      <a:endParaRPr lang="en-GB" sz="1330" dirty="0">
                        <a:latin typeface="Arial" panose="020B0604020202020204" pitchFamily="34" charset="0"/>
                        <a:cs typeface="Arial" panose="020B0604020202020204" pitchFamily="34" charset="0"/>
                      </a:endParaRPr>
                    </a:p>
                  </a:txBody>
                  <a:tcPr>
                    <a:solidFill>
                      <a:schemeClr val="tx2">
                        <a:lumMod val="60000"/>
                        <a:lumOff val="40000"/>
                      </a:schemeClr>
                    </a:solidFill>
                  </a:tcPr>
                </a:tc>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or:</a:t>
                      </a:r>
                      <a:endParaRPr lang="en-GB" sz="1330" dirty="0">
                        <a:latin typeface="Arial" panose="020B0604020202020204" pitchFamily="34" charset="0"/>
                        <a:cs typeface="Arial" panose="020B0604020202020204" pitchFamily="34" charset="0"/>
                      </a:endParaRPr>
                    </a:p>
                  </a:txBody>
                  <a:tcPr>
                    <a:solidFill>
                      <a:schemeClr val="tx2">
                        <a:lumMod val="60000"/>
                        <a:lumOff val="40000"/>
                      </a:schemeClr>
                    </a:solidFill>
                  </a:tcPr>
                </a:tc>
              </a:tr>
              <a:tr h="3573880">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Paper 2                                 2½ hours</a:t>
                      </a:r>
                    </a:p>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Alternative to Coursework</a:t>
                      </a: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This question paper comprises scenario-based questions, which </a:t>
                      </a: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require candidates to provide short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answers.</a:t>
                      </a:r>
                    </a:p>
                    <a:p>
                      <a:pPr>
                        <a:spcAft>
                          <a:spcPts val="300"/>
                        </a:spcAft>
                      </a:pP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It is based primarily on the contents of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Unit 5.</a:t>
                      </a:r>
                    </a:p>
                    <a:p>
                      <a:pPr>
                        <a:spcAft>
                          <a:spcPts val="300"/>
                        </a:spcAft>
                      </a:pP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Candidates should have a broad understanding of the principles of marketing and promotion, and of the ways in which marketing and promotion are used within the travel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and tourism industry.</a:t>
                      </a:r>
                    </a:p>
                    <a:p>
                      <a:pPr>
                        <a:spcAft>
                          <a:spcPts val="300"/>
                        </a:spcAft>
                      </a:pPr>
                      <a:endPar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(40% of total marks)</a:t>
                      </a:r>
                      <a:endParaRPr lang="en-GB" sz="1330" dirty="0">
                        <a:latin typeface="Arial" panose="020B0604020202020204" pitchFamily="34" charset="0"/>
                        <a:cs typeface="Arial" panose="020B0604020202020204" pitchFamily="34" charset="0"/>
                      </a:endParaRPr>
                    </a:p>
                  </a:txBody>
                  <a:tcPr/>
                </a:tc>
                <a:tc>
                  <a:txBody>
                    <a:bodyPr/>
                    <a:lstStyle/>
                    <a:p>
                      <a:pPr>
                        <a:spcAft>
                          <a:spcPts val="300"/>
                        </a:spcAft>
                      </a:pPr>
                      <a:r>
                        <a:rPr lang="en-US" sz="1330" b="1" dirty="0" smtClean="0">
                          <a:latin typeface="Arial" panose="020B0604020202020204" pitchFamily="34" charset="0"/>
                          <a:cs typeface="Arial" panose="020B0604020202020204" pitchFamily="34" charset="0"/>
                        </a:rPr>
                        <a:t>Paper 3</a:t>
                      </a:r>
                    </a:p>
                    <a:p>
                      <a:pPr>
                        <a:spcAft>
                          <a:spcPts val="300"/>
                        </a:spcAft>
                      </a:pPr>
                      <a:r>
                        <a:rPr lang="en-US" sz="1330" dirty="0" smtClean="0">
                          <a:latin typeface="Arial" panose="020B0604020202020204" pitchFamily="34" charset="0"/>
                          <a:cs typeface="Arial" panose="020B0604020202020204" pitchFamily="34" charset="0"/>
                        </a:rPr>
                        <a:t>Coursework Investigation* (Centre-based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assessment)</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This is an investigation which is directed towards the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contents of Unit 6, and should allow candidates to apply</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their knowledge and skills of this area of the travel and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tourism industry.</a:t>
                      </a:r>
                    </a:p>
                    <a:p>
                      <a:pPr>
                        <a:spcAft>
                          <a:spcPts val="300"/>
                        </a:spcAft>
                      </a:pPr>
                      <a:r>
                        <a:rPr lang="en-US" sz="1330" dirty="0" smtClean="0">
                          <a:latin typeface="Arial" panose="020B0604020202020204" pitchFamily="34" charset="0"/>
                          <a:cs typeface="Arial" panose="020B0604020202020204" pitchFamily="34" charset="0"/>
                        </a:rPr>
                        <a:t>It requires a basic understanding of the principles of the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marketing and promotion of visitor services. It explores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 ways in which the services that are available to</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visitors and tourism providers, through tourist boards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and tourist information centres, can be promoted and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developed for international travel and tourism.</a:t>
                      </a:r>
                    </a:p>
                    <a:p>
                      <a:pPr>
                        <a:spcAft>
                          <a:spcPts val="300"/>
                        </a:spcAft>
                      </a:pPr>
                      <a:r>
                        <a:rPr lang="en-US" sz="1330" dirty="0" smtClean="0">
                          <a:latin typeface="Arial" panose="020B0604020202020204" pitchFamily="34" charset="0"/>
                          <a:cs typeface="Arial" panose="020B0604020202020204" pitchFamily="34" charset="0"/>
                        </a:rPr>
                        <a:t>The candidate’s report should be no more than 3000</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words, in addition to relevant annotation and illustrative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material. Candidates will be expected to: demonstrate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 ability to collect both primary and secondary</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evidence; analyse, investigate and draw conclusions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from this; and present their findings in a structured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report.</a:t>
                      </a: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(40% of total marks)</a:t>
                      </a:r>
                      <a:endParaRPr lang="en-GB" sz="133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54390447"/>
      </p:ext>
    </p:extLst>
  </p:cSld>
  <p:clrMapOvr>
    <a:masterClrMapping/>
  </p:clrMapOvr>
  <p:transition advClick="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12968" cy="5755422"/>
          </a:xfrm>
          <a:prstGeom prst="rect">
            <a:avLst/>
          </a:prstGeom>
        </p:spPr>
        <p:txBody>
          <a:bodyPr wrap="square" lIns="45720" tIns="45720" rIns="45720" bIns="45720">
            <a:spAutoFit/>
          </a:bodyPr>
          <a:lstStyle/>
          <a:p>
            <a:pPr>
              <a:buClr>
                <a:srgbClr val="00B050"/>
              </a:buClr>
              <a:buSzPct val="80000"/>
            </a:pPr>
            <a:r>
              <a:rPr lang="en-US" sz="2260" b="1" dirty="0" smtClean="0">
                <a:solidFill>
                  <a:srgbClr val="C00000"/>
                </a:solidFill>
              </a:rPr>
              <a:t>Identify </a:t>
            </a:r>
            <a:r>
              <a:rPr lang="en-US" sz="2260" b="1" dirty="0">
                <a:solidFill>
                  <a:srgbClr val="C00000"/>
                </a:solidFill>
              </a:rPr>
              <a:t>and explain the factors that determine pricing policies</a:t>
            </a:r>
          </a:p>
          <a:p>
            <a:pPr marL="342900" indent="-342900">
              <a:buClr>
                <a:srgbClr val="00B050"/>
              </a:buClr>
              <a:buSzPct val="80000"/>
              <a:buFont typeface="Arial" panose="020B0604020202020204" pitchFamily="34" charset="0"/>
              <a:buChar char="►"/>
            </a:pPr>
            <a:r>
              <a:rPr lang="en-US" sz="2260" dirty="0"/>
              <a:t>There are a number of factors which determine the final price that a customer will pay for a travel and tourism product or service. </a:t>
            </a:r>
            <a:r>
              <a:rPr lang="en-US" sz="2260" dirty="0" smtClean="0"/>
              <a:t>We </a:t>
            </a:r>
            <a:r>
              <a:rPr lang="en-US" sz="2260" dirty="0"/>
              <a:t>have already mentioned the actual cost of providing the product allowing for the cost of any associated overheads. Within this section, we will look at internal and external influences on price.</a:t>
            </a:r>
          </a:p>
          <a:p>
            <a:pPr>
              <a:buClr>
                <a:srgbClr val="00B050"/>
              </a:buClr>
              <a:buSzPct val="80000"/>
            </a:pPr>
            <a:r>
              <a:rPr lang="en-US" sz="2260" b="1" dirty="0" smtClean="0">
                <a:solidFill>
                  <a:srgbClr val="C00000"/>
                </a:solidFill>
              </a:rPr>
              <a:t>Fixed and variable costs</a:t>
            </a:r>
          </a:p>
          <a:p>
            <a:pPr marL="342900" indent="-342900">
              <a:buClr>
                <a:srgbClr val="00B050"/>
              </a:buClr>
              <a:buSzPct val="80000"/>
              <a:buFont typeface="Arial" panose="020B0604020202020204" pitchFamily="34" charset="0"/>
              <a:buChar char="►"/>
            </a:pPr>
            <a:r>
              <a:rPr lang="en-US" sz="2260" dirty="0" smtClean="0"/>
              <a:t>These refer to all of the expenses a business pays to buy or to produce its products or services. This includes the amount of money spent on overheads. </a:t>
            </a:r>
          </a:p>
          <a:p>
            <a:pPr marL="342900" indent="-342900">
              <a:buClr>
                <a:srgbClr val="00B050"/>
              </a:buClr>
              <a:buSzPct val="80000"/>
              <a:buFont typeface="Arial" panose="020B0604020202020204" pitchFamily="34" charset="0"/>
              <a:buChar char="►"/>
            </a:pPr>
            <a:r>
              <a:rPr lang="en-US" sz="2260" dirty="0" smtClean="0"/>
              <a:t>The lowest price that providers should charge is ‘at cost’ - the same as it actually costs to produce something, but this allows no room for profit. </a:t>
            </a:r>
          </a:p>
          <a:p>
            <a:pPr marL="342900" indent="-342900">
              <a:buClr>
                <a:srgbClr val="00B050"/>
              </a:buClr>
              <a:buSzPct val="80000"/>
              <a:buFont typeface="Arial" panose="020B0604020202020204" pitchFamily="34" charset="0"/>
              <a:buChar char="►"/>
            </a:pPr>
            <a:r>
              <a:rPr lang="en-US" sz="2260" dirty="0" smtClean="0"/>
              <a:t>The majority of pricing policies use ‘</a:t>
            </a:r>
            <a:r>
              <a:rPr lang="en-US" sz="2260" b="1" dirty="0" smtClean="0">
                <a:solidFill>
                  <a:srgbClr val="FF0000"/>
                </a:solidFill>
              </a:rPr>
              <a:t>cost </a:t>
            </a:r>
            <a:r>
              <a:rPr lang="en-US" sz="2260" b="1" dirty="0" err="1" smtClean="0">
                <a:solidFill>
                  <a:srgbClr val="FF0000"/>
                </a:solidFill>
              </a:rPr>
              <a:t>plus</a:t>
            </a:r>
            <a:r>
              <a:rPr lang="en-US" sz="2260" dirty="0" err="1" smtClean="0"/>
              <a:t>’</a:t>
            </a:r>
            <a:r>
              <a:rPr lang="en-US" sz="2260" dirty="0" smtClean="0"/>
              <a:t> pricing, the plus being the profit needed to be made.</a:t>
            </a:r>
          </a:p>
        </p:txBody>
      </p:sp>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206</a:t>
            </a:r>
            <a:endParaRPr lang="en-GB" sz="1400" b="1" dirty="0">
              <a:latin typeface="Calibri" panose="020F0502020204030204" pitchFamily="34" charset="0"/>
            </a:endParaRPr>
          </a:p>
        </p:txBody>
      </p:sp>
    </p:spTree>
    <p:extLst>
      <p:ext uri="{BB962C8B-B14F-4D97-AF65-F5344CB8AC3E}">
        <p14:creationId xmlns:p14="http://schemas.microsoft.com/office/powerpoint/2010/main" val="3756150516"/>
      </p:ext>
    </p:extLst>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12968" cy="5755422"/>
          </a:xfrm>
          <a:prstGeom prst="rect">
            <a:avLst/>
          </a:prstGeom>
        </p:spPr>
        <p:txBody>
          <a:bodyPr wrap="square" lIns="45720" tIns="45720" rIns="45720" bIns="45720">
            <a:spAutoFit/>
          </a:bodyPr>
          <a:lstStyle/>
          <a:p>
            <a:pPr>
              <a:buClr>
                <a:srgbClr val="00B050"/>
              </a:buClr>
              <a:buSzPct val="80000"/>
            </a:pPr>
            <a:r>
              <a:rPr lang="en-US" sz="2260" b="1" dirty="0" smtClean="0">
                <a:solidFill>
                  <a:srgbClr val="C00000"/>
                </a:solidFill>
              </a:rPr>
              <a:t>Identify </a:t>
            </a:r>
            <a:r>
              <a:rPr lang="en-US" sz="2260" b="1" dirty="0">
                <a:solidFill>
                  <a:srgbClr val="C00000"/>
                </a:solidFill>
              </a:rPr>
              <a:t>and explain the factors that determine pricing policies</a:t>
            </a:r>
          </a:p>
          <a:p>
            <a:pPr marL="342900" indent="-342900">
              <a:buClr>
                <a:srgbClr val="00B050"/>
              </a:buClr>
              <a:buSzPct val="80000"/>
              <a:buFont typeface="Arial" panose="020B0604020202020204" pitchFamily="34" charset="0"/>
              <a:buChar char="►"/>
            </a:pPr>
            <a:r>
              <a:rPr lang="en-US" sz="2260" dirty="0"/>
              <a:t>There are a number of factors which determine the final price that a customer will pay for a travel and tourism product or service. </a:t>
            </a:r>
            <a:r>
              <a:rPr lang="en-US" sz="2260" dirty="0" smtClean="0"/>
              <a:t>We </a:t>
            </a:r>
            <a:r>
              <a:rPr lang="en-US" sz="2260" dirty="0"/>
              <a:t>have already mentioned the actual cost of providing the product allowing for the cost of any associated overheads. Within this section, we will look at internal and external influences on price.</a:t>
            </a:r>
          </a:p>
          <a:p>
            <a:pPr>
              <a:buClr>
                <a:srgbClr val="00B050"/>
              </a:buClr>
              <a:buSzPct val="80000"/>
            </a:pPr>
            <a:r>
              <a:rPr lang="en-US" sz="2260" b="1" dirty="0" smtClean="0">
                <a:solidFill>
                  <a:srgbClr val="C00000"/>
                </a:solidFill>
              </a:rPr>
              <a:t>Fixed and variable costs</a:t>
            </a:r>
          </a:p>
          <a:p>
            <a:pPr marL="342900" indent="-342900">
              <a:buClr>
                <a:srgbClr val="00B050"/>
              </a:buClr>
              <a:buSzPct val="80000"/>
              <a:buFont typeface="Arial" panose="020B0604020202020204" pitchFamily="34" charset="0"/>
              <a:buChar char="►"/>
            </a:pPr>
            <a:r>
              <a:rPr lang="en-US" sz="2260" dirty="0" smtClean="0"/>
              <a:t>These refer to all of the expenses a business pays to buy or to produce its products or services. This includes the amount of money spent on overheads. </a:t>
            </a:r>
          </a:p>
          <a:p>
            <a:pPr marL="342900" indent="-342900">
              <a:buClr>
                <a:srgbClr val="00B050"/>
              </a:buClr>
              <a:buSzPct val="80000"/>
              <a:buFont typeface="Arial" panose="020B0604020202020204" pitchFamily="34" charset="0"/>
              <a:buChar char="►"/>
            </a:pPr>
            <a:r>
              <a:rPr lang="en-US" sz="2260" dirty="0" smtClean="0"/>
              <a:t>The lowest price that providers should charge is ‘at cost’ - the same as it actually costs to produce something, but this allows no room for profit. </a:t>
            </a:r>
          </a:p>
          <a:p>
            <a:pPr marL="342900" indent="-342900">
              <a:buClr>
                <a:srgbClr val="00B050"/>
              </a:buClr>
              <a:buSzPct val="80000"/>
              <a:buFont typeface="Arial" panose="020B0604020202020204" pitchFamily="34" charset="0"/>
              <a:buChar char="►"/>
            </a:pPr>
            <a:r>
              <a:rPr lang="en-US" sz="2260" dirty="0" smtClean="0"/>
              <a:t>The majority of pricing policies use </a:t>
            </a:r>
            <a:r>
              <a:rPr lang="en-US" sz="2260" dirty="0" smtClean="0">
                <a:solidFill>
                  <a:srgbClr val="FF0000"/>
                </a:solidFill>
              </a:rPr>
              <a:t>‘</a:t>
            </a:r>
            <a:r>
              <a:rPr lang="en-US" sz="2260" b="1" dirty="0" smtClean="0">
                <a:solidFill>
                  <a:srgbClr val="FF0000"/>
                </a:solidFill>
              </a:rPr>
              <a:t>cost </a:t>
            </a:r>
            <a:r>
              <a:rPr lang="en-US" sz="2260" b="1" dirty="0" err="1" smtClean="0">
                <a:solidFill>
                  <a:srgbClr val="FF0000"/>
                </a:solidFill>
              </a:rPr>
              <a:t>plus’</a:t>
            </a:r>
            <a:r>
              <a:rPr lang="en-US" sz="2260" dirty="0" smtClean="0"/>
              <a:t> pricing, the plus being the profit needed to be made.</a:t>
            </a:r>
          </a:p>
        </p:txBody>
      </p:sp>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206</a:t>
            </a:r>
            <a:endParaRPr lang="en-GB" sz="1400" b="1" dirty="0">
              <a:latin typeface="Calibri" panose="020F0502020204030204" pitchFamily="34" charset="0"/>
            </a:endParaRPr>
          </a:p>
        </p:txBody>
      </p:sp>
    </p:spTree>
    <p:extLst>
      <p:ext uri="{BB962C8B-B14F-4D97-AF65-F5344CB8AC3E}">
        <p14:creationId xmlns:p14="http://schemas.microsoft.com/office/powerpoint/2010/main" val="2827344945"/>
      </p:ext>
    </p:extLst>
  </p:cSld>
  <p:clrMapOvr>
    <a:masterClrMapping/>
  </p:clrMapOvr>
  <p:transition advClick="0"/>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6264696" cy="5656933"/>
          </a:xfrm>
          <a:prstGeom prst="rect">
            <a:avLst/>
          </a:prstGeom>
        </p:spPr>
        <p:txBody>
          <a:bodyPr wrap="square" lIns="45720" tIns="45720" rIns="45720" bIns="45720">
            <a:spAutoFit/>
          </a:bodyPr>
          <a:lstStyle/>
          <a:p>
            <a:pPr>
              <a:buClr>
                <a:srgbClr val="00B050"/>
              </a:buClr>
              <a:buSzPct val="80000"/>
            </a:pPr>
            <a:r>
              <a:rPr lang="en-US" sz="2260" b="1" dirty="0" smtClean="0">
                <a:solidFill>
                  <a:srgbClr val="C00000"/>
                </a:solidFill>
              </a:rPr>
              <a:t>Profitability</a:t>
            </a:r>
            <a:endParaRPr lang="en-US" sz="2260" b="1" dirty="0">
              <a:solidFill>
                <a:srgbClr val="C00000"/>
              </a:solidFill>
            </a:endParaRPr>
          </a:p>
          <a:p>
            <a:pPr marL="342900" indent="-342900">
              <a:buClr>
                <a:srgbClr val="00B050"/>
              </a:buClr>
              <a:buSzPct val="80000"/>
              <a:buFont typeface="Arial" panose="020B0604020202020204" pitchFamily="34" charset="0"/>
              <a:buChar char="►"/>
            </a:pPr>
            <a:r>
              <a:rPr lang="en-US" sz="2260" dirty="0"/>
              <a:t>The business orientation of an organisation will affect the final price charged. This means that profit-seeking organisations operating within the private sector will take a much different approach in determining price compared with those organisations financed through public sources.</a:t>
            </a:r>
          </a:p>
          <a:p>
            <a:pPr marL="342900" indent="-342900">
              <a:buClr>
                <a:srgbClr val="00B050"/>
              </a:buClr>
              <a:buSzPct val="80000"/>
              <a:buFont typeface="Arial" panose="020B0604020202020204" pitchFamily="34" charset="0"/>
              <a:buChar char="►"/>
            </a:pPr>
            <a:r>
              <a:rPr lang="en-US" sz="2260" dirty="0"/>
              <a:t>A key issue for profit seeking organisations is the ability to add value to the product to such an extent that profit can be generated, which is essential for survival within the market. </a:t>
            </a:r>
            <a:endParaRPr lang="en-US" sz="2260" dirty="0" smtClean="0"/>
          </a:p>
          <a:p>
            <a:pPr marL="342900" indent="-342900">
              <a:buClr>
                <a:srgbClr val="00B050"/>
              </a:buClr>
              <a:buSzPct val="80000"/>
              <a:buFont typeface="Arial" panose="020B0604020202020204" pitchFamily="34" charset="0"/>
              <a:buChar char="►"/>
            </a:pPr>
            <a:r>
              <a:rPr lang="en-US" sz="2260" dirty="0" smtClean="0"/>
              <a:t>Public </a:t>
            </a:r>
            <a:r>
              <a:rPr lang="en-US" sz="2260" dirty="0"/>
              <a:t>sector organisations are driven only by the need to break even, so tend to adopt a more relaxed approach in setting a price for their products and services.</a:t>
            </a:r>
            <a:endParaRPr lang="en-US" sz="226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206</a:t>
            </a:r>
            <a:endParaRPr lang="en-GB" sz="1400" b="1" dirty="0">
              <a:latin typeface="Calibri" panose="020F0502020204030204" pitchFamily="34" charset="0"/>
            </a:endParaRPr>
          </a:p>
        </p:txBody>
      </p:sp>
      <p:pic>
        <p:nvPicPr>
          <p:cNvPr id="5122" name="Picture 2" descr="Image result for thailand road improvement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444208" y="1203177"/>
            <a:ext cx="2448272" cy="121771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6444208" y="2442678"/>
            <a:ext cx="2448272" cy="492443"/>
          </a:xfrm>
          <a:prstGeom prst="rect">
            <a:avLst/>
          </a:prstGeom>
        </p:spPr>
        <p:txBody>
          <a:bodyPr wrap="square" lIns="0" tIns="0" rIns="0" bIns="0">
            <a:spAutoFit/>
          </a:bodyPr>
          <a:lstStyle/>
          <a:p>
            <a:pPr indent="285750">
              <a:buClr>
                <a:srgbClr val="C00000"/>
              </a:buClr>
              <a:buSzPct val="80000"/>
              <a:buFont typeface="Arial" panose="020B0604020202020204" pitchFamily="34" charset="0"/>
              <a:buChar char="▲"/>
            </a:pPr>
            <a:r>
              <a:rPr lang="en-US" sz="1600" dirty="0"/>
              <a:t>Government improving infrastructure</a:t>
            </a:r>
          </a:p>
        </p:txBody>
      </p:sp>
      <p:sp>
        <p:nvSpPr>
          <p:cNvPr id="9" name="Rectangle 8"/>
          <p:cNvSpPr/>
          <p:nvPr/>
        </p:nvSpPr>
        <p:spPr>
          <a:xfrm>
            <a:off x="6444208" y="4448725"/>
            <a:ext cx="2448272" cy="492443"/>
          </a:xfrm>
          <a:prstGeom prst="rect">
            <a:avLst/>
          </a:prstGeom>
        </p:spPr>
        <p:txBody>
          <a:bodyPr wrap="square" lIns="0" tIns="0" rIns="0" bIns="0">
            <a:spAutoFit/>
          </a:bodyPr>
          <a:lstStyle/>
          <a:p>
            <a:pPr indent="285750">
              <a:buClr>
                <a:srgbClr val="C00000"/>
              </a:buClr>
              <a:buSzPct val="80000"/>
              <a:buFont typeface="Arial" panose="020B0604020202020204" pitchFamily="34" charset="0"/>
              <a:buChar char="▲"/>
            </a:pPr>
            <a:r>
              <a:rPr lang="en-US" sz="1600" dirty="0" smtClean="0"/>
              <a:t>New airport terminals to meet demand</a:t>
            </a:r>
            <a:endParaRPr lang="en-US" sz="1600" dirty="0"/>
          </a:p>
        </p:txBody>
      </p:sp>
      <p:pic>
        <p:nvPicPr>
          <p:cNvPr id="5124" name="Picture 4"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208" y="2996952"/>
            <a:ext cx="2448272" cy="137715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national trust entrance fe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444208" y="4957533"/>
            <a:ext cx="2448272" cy="149580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6029300" y="6453336"/>
            <a:ext cx="2863180" cy="246221"/>
          </a:xfrm>
          <a:prstGeom prst="rect">
            <a:avLst/>
          </a:prstGeom>
        </p:spPr>
        <p:txBody>
          <a:bodyPr wrap="square" lIns="0" tIns="0" rIns="0" bIns="0">
            <a:spAutoFit/>
          </a:bodyPr>
          <a:lstStyle/>
          <a:p>
            <a:pPr indent="285750">
              <a:buClr>
                <a:srgbClr val="C00000"/>
              </a:buClr>
              <a:buSzPct val="80000"/>
              <a:buFont typeface="Arial" panose="020B0604020202020204" pitchFamily="34" charset="0"/>
              <a:buChar char="▲"/>
            </a:pPr>
            <a:r>
              <a:rPr lang="en-US" sz="1600" dirty="0" smtClean="0"/>
              <a:t>National Trust entrance fees</a:t>
            </a:r>
            <a:endParaRPr lang="en-US" sz="1600" dirty="0"/>
          </a:p>
        </p:txBody>
      </p:sp>
    </p:spTree>
    <p:extLst>
      <p:ext uri="{BB962C8B-B14F-4D97-AF65-F5344CB8AC3E}">
        <p14:creationId xmlns:p14="http://schemas.microsoft.com/office/powerpoint/2010/main" val="1135978049"/>
      </p:ext>
    </p:extLst>
  </p:cSld>
  <p:clrMapOvr>
    <a:masterClrMapping/>
  </p:clrMapOvr>
  <p:transition advClick="0"/>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12968" cy="3016210"/>
          </a:xfrm>
          <a:prstGeom prst="rect">
            <a:avLst/>
          </a:prstGeom>
        </p:spPr>
        <p:txBody>
          <a:bodyPr wrap="square" lIns="45720" tIns="45720" rIns="45720" bIns="45720">
            <a:spAutoFit/>
          </a:bodyPr>
          <a:lstStyle/>
          <a:p>
            <a:pPr>
              <a:buClr>
                <a:srgbClr val="00B050"/>
              </a:buClr>
              <a:buSzPct val="80000"/>
            </a:pPr>
            <a:r>
              <a:rPr lang="en-US" sz="1900" b="1" dirty="0" smtClean="0">
                <a:solidFill>
                  <a:srgbClr val="C00000"/>
                </a:solidFill>
              </a:rPr>
              <a:t>Subsidies</a:t>
            </a:r>
            <a:r>
              <a:rPr lang="en-US" sz="1900" b="1" dirty="0">
                <a:solidFill>
                  <a:srgbClr val="C00000"/>
                </a:solidFill>
              </a:rPr>
              <a:t>, taxation and surcharges</a:t>
            </a:r>
          </a:p>
          <a:p>
            <a:pPr marL="342900" indent="-342900">
              <a:buClr>
                <a:srgbClr val="00B050"/>
              </a:buClr>
              <a:buSzPct val="80000"/>
              <a:buFont typeface="Arial" panose="020B0604020202020204" pitchFamily="34" charset="0"/>
              <a:buChar char="►"/>
            </a:pPr>
            <a:r>
              <a:rPr lang="en-US" sz="1900" dirty="0"/>
              <a:t>When markets are thought to be failing, governments or governing bodies tend to intervene to put things right. A subsidy is essentially a simple idea - give a provider a financial incentive to work in an area of regeneration or to help improve the basic infrastructure within a destination. The benefit of this to the customer is a reduction in price.</a:t>
            </a:r>
          </a:p>
          <a:p>
            <a:pPr marL="342900" indent="-342900">
              <a:buClr>
                <a:srgbClr val="00B050"/>
              </a:buClr>
              <a:buSzPct val="80000"/>
              <a:buFont typeface="Arial" panose="020B0604020202020204" pitchFamily="34" charset="0"/>
              <a:buChar char="►"/>
            </a:pPr>
            <a:r>
              <a:rPr lang="en-US" sz="1900" dirty="0"/>
              <a:t>Taxation can be seen as the opposite of a subsidy; in this context we are referring to the taxes that are imposed on travel and tourism </a:t>
            </a:r>
            <a:r>
              <a:rPr lang="en-US" sz="1900" dirty="0" smtClean="0"/>
              <a:t>providers to </a:t>
            </a:r>
            <a:r>
              <a:rPr lang="en-US" sz="1900" dirty="0"/>
              <a:t>change their behaviour or, </a:t>
            </a:r>
            <a:r>
              <a:rPr lang="en-US" sz="1900" dirty="0" smtClean="0"/>
              <a:t>so </a:t>
            </a:r>
            <a:r>
              <a:rPr lang="en-US" sz="1900" dirty="0"/>
              <a:t>that they will pass on some of the tax charges to customer in the form of higher prices, change the behaviour of customers. </a:t>
            </a:r>
            <a:endParaRPr lang="en-US" sz="19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206</a:t>
            </a:r>
            <a:endParaRPr lang="en-GB" sz="1400" b="1" dirty="0">
              <a:latin typeface="Calibri" panose="020F0502020204030204" pitchFamily="34" charset="0"/>
            </a:endParaRPr>
          </a:p>
        </p:txBody>
      </p:sp>
      <p:pic>
        <p:nvPicPr>
          <p:cNvPr id="3" name="Picture 2">
            <a:hlinkClick r:id="rId4"/>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292080" y="4365104"/>
            <a:ext cx="3600399" cy="2304256"/>
          </a:xfrm>
          <a:prstGeom prst="rect">
            <a:avLst/>
          </a:prstGeom>
        </p:spPr>
      </p:pic>
      <p:sp>
        <p:nvSpPr>
          <p:cNvPr id="4" name="Rectangle 3"/>
          <p:cNvSpPr/>
          <p:nvPr/>
        </p:nvSpPr>
        <p:spPr>
          <a:xfrm>
            <a:off x="179511" y="4089553"/>
            <a:ext cx="5256584" cy="2723823"/>
          </a:xfrm>
          <a:prstGeom prst="rect">
            <a:avLst/>
          </a:prstGeom>
        </p:spPr>
        <p:txBody>
          <a:bodyPr wrap="square">
            <a:spAutoFit/>
          </a:bodyPr>
          <a:lstStyle/>
          <a:p>
            <a:pPr marL="342900" indent="-342900">
              <a:buClr>
                <a:srgbClr val="00B050"/>
              </a:buClr>
              <a:buSzPct val="80000"/>
              <a:buFont typeface="Arial" panose="020B0604020202020204" pitchFamily="34" charset="0"/>
              <a:buChar char="►"/>
            </a:pPr>
            <a:r>
              <a:rPr lang="en-US" sz="1900" dirty="0"/>
              <a:t>Fuel taxes are of major concern worldwide as the duty paid on aviation fuel increases so too does the price of travel, because of hidden fuel surcharges. A fuel surcharge is an additional per-ticket fee added to a fare by an airline or other carrier, ostensibly to cover the increased cost of fuel to the carrier. Fuel surcharges are seldom quoted in the fare.</a:t>
            </a:r>
          </a:p>
        </p:txBody>
      </p:sp>
    </p:spTree>
    <p:extLst>
      <p:ext uri="{BB962C8B-B14F-4D97-AF65-F5344CB8AC3E}">
        <p14:creationId xmlns:p14="http://schemas.microsoft.com/office/powerpoint/2010/main" val="787542407"/>
      </p:ext>
    </p:extLst>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207</a:t>
            </a:r>
            <a:endParaRPr lang="en-GB" sz="1400" b="1" dirty="0">
              <a:latin typeface="Calibri" panose="020F0502020204030204" pitchFamily="34" charset="0"/>
            </a:endParaRPr>
          </a:p>
        </p:txBody>
      </p:sp>
      <p:sp>
        <p:nvSpPr>
          <p:cNvPr id="8" name="Rounded Rectangle 7"/>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rgbClr val="C00000"/>
                </a:solidFill>
                <a:latin typeface="Arial" panose="020B0604020202020204" pitchFamily="34" charset="0"/>
                <a:cs typeface="Arial" panose="020B0604020202020204" pitchFamily="34" charset="0"/>
              </a:rPr>
              <a:t>Example</a:t>
            </a:r>
            <a:endParaRPr lang="en-US" b="1" dirty="0">
              <a:solidFill>
                <a:srgbClr val="C00000"/>
              </a:solidFill>
              <a:latin typeface="Arial" panose="020B0604020202020204" pitchFamily="34" charset="0"/>
              <a:cs typeface="Arial" panose="020B0604020202020204" pitchFamily="34" charset="0"/>
            </a:endParaRPr>
          </a:p>
          <a:p>
            <a:pPr>
              <a:buClr>
                <a:srgbClr val="C00000"/>
              </a:buClr>
              <a:buSzPct val="80000"/>
            </a:pPr>
            <a:r>
              <a:rPr lang="en-US" b="1" dirty="0">
                <a:solidFill>
                  <a:schemeClr val="tx1"/>
                </a:solidFill>
                <a:latin typeface="Arial" panose="020B0604020202020204" pitchFamily="34" charset="0"/>
                <a:cs typeface="Arial" panose="020B0604020202020204" pitchFamily="34" charset="0"/>
              </a:rPr>
              <a:t>Record US Airline Surcharges Due To Higher Jet Fuel Prices</a:t>
            </a:r>
          </a:p>
          <a:p>
            <a:pPr marL="285750" indent="-28575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Airline surcharges have become a hot issue within the past few months. The US Government is even looking into forcing airlines to become more transparent when it comes to their surcharges.</a:t>
            </a:r>
          </a:p>
          <a:p>
            <a:pPr marL="285750" indent="-28575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Now, controversy is boiling again. As oil prices climb, Delta Air Lines Inc., United Continental Holdings Inc. and other US airlines have set a record by adding $420 in fuel surcharges for European fares round-trip.</a:t>
            </a:r>
          </a:p>
          <a:p>
            <a:pPr marL="285750" indent="-28575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Across the airline industry, according to air-travel website BestFares.com, there has been about a 50% increase to surcharges against those that were in place when fuel prices climbed 3 years ago to a then all-time record.</a:t>
            </a:r>
          </a:p>
          <a:p>
            <a:pPr marL="285750" indent="-28575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During the first quarter of 2011, jet fuel became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largest operating expense for airlines </a:t>
            </a:r>
            <a:r>
              <a:rPr lang="en-US" dirty="0" smtClean="0">
                <a:solidFill>
                  <a:schemeClr val="tx1"/>
                </a:solidFill>
                <a:latin typeface="Arial" panose="020B0604020202020204" pitchFamily="34" charset="0"/>
                <a:cs typeface="Arial" panose="020B0604020202020204" pitchFamily="34" charset="0"/>
              </a:rPr>
              <a:t>–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surpassing </a:t>
            </a:r>
            <a:r>
              <a:rPr lang="en-US" dirty="0">
                <a:solidFill>
                  <a:schemeClr val="tx1"/>
                </a:solidFill>
                <a:latin typeface="Arial" panose="020B0604020202020204" pitchFamily="34" charset="0"/>
                <a:cs typeface="Arial" panose="020B0604020202020204" pitchFamily="34" charset="0"/>
              </a:rPr>
              <a:t>labour cost. Jet fuel rose to $2.96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per </a:t>
            </a:r>
            <a:r>
              <a:rPr lang="en-US" dirty="0">
                <a:solidFill>
                  <a:schemeClr val="tx1"/>
                </a:solidFill>
                <a:latin typeface="Arial" panose="020B0604020202020204" pitchFamily="34" charset="0"/>
                <a:cs typeface="Arial" panose="020B0604020202020204" pitchFamily="34" charset="0"/>
              </a:rPr>
              <a:t>gallon in the first quarter, which is up 41%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from </a:t>
            </a:r>
            <a:r>
              <a:rPr lang="en-US" dirty="0">
                <a:solidFill>
                  <a:schemeClr val="tx1"/>
                </a:solidFill>
                <a:latin typeface="Arial" panose="020B0604020202020204" pitchFamily="34" charset="0"/>
                <a:cs typeface="Arial" panose="020B0604020202020204" pitchFamily="34" charset="0"/>
              </a:rPr>
              <a:t>the first quarter of 2010. To preserve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profitability</a:t>
            </a:r>
            <a:r>
              <a:rPr lang="en-US" dirty="0">
                <a:solidFill>
                  <a:schemeClr val="tx1"/>
                </a:solidFill>
                <a:latin typeface="Arial" panose="020B0604020202020204" pitchFamily="34" charset="0"/>
                <a:cs typeface="Arial" panose="020B0604020202020204" pitchFamily="34" charset="0"/>
              </a:rPr>
              <a:t>, US air carriers had raised their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fares </a:t>
            </a:r>
            <a:r>
              <a:rPr lang="en-US" dirty="0">
                <a:solidFill>
                  <a:schemeClr val="tx1"/>
                </a:solidFill>
                <a:latin typeface="Arial" panose="020B0604020202020204" pitchFamily="34" charset="0"/>
                <a:cs typeface="Arial" panose="020B0604020202020204" pitchFamily="34" charset="0"/>
              </a:rPr>
              <a:t>and surcharges as well as cut back on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expansion </a:t>
            </a:r>
            <a:r>
              <a:rPr lang="en-US" dirty="0">
                <a:solidFill>
                  <a:schemeClr val="tx1"/>
                </a:solidFill>
                <a:latin typeface="Arial" panose="020B0604020202020204" pitchFamily="34" charset="0"/>
                <a:cs typeface="Arial" panose="020B0604020202020204" pitchFamily="34" charset="0"/>
              </a:rPr>
              <a:t>plans.</a:t>
            </a:r>
          </a:p>
          <a:p>
            <a:pPr algn="ctr">
              <a:buClr>
                <a:srgbClr val="C00000"/>
              </a:buClr>
              <a:buSzPct val="80000"/>
            </a:pPr>
            <a:r>
              <a:rPr lang="en-US" sz="1400" i="1" dirty="0">
                <a:solidFill>
                  <a:schemeClr val="tx1"/>
                </a:solidFill>
                <a:latin typeface="Arial" panose="020B0604020202020204" pitchFamily="34" charset="0"/>
                <a:cs typeface="Arial" panose="020B0604020202020204" pitchFamily="34" charset="0"/>
              </a:rPr>
              <a:t>Source: </a:t>
            </a:r>
            <a:r>
              <a:rPr lang="en-US" sz="1400" i="1" dirty="0">
                <a:solidFill>
                  <a:schemeClr val="tx1"/>
                </a:solidFill>
                <a:latin typeface="Arial" panose="020B0604020202020204" pitchFamily="34" charset="0"/>
                <a:cs typeface="Arial" panose="020B0604020202020204" pitchFamily="34" charset="0"/>
                <a:hlinkClick r:id="rId4"/>
              </a:rPr>
              <a:t>http://</a:t>
            </a:r>
            <a:r>
              <a:rPr lang="en-US" sz="1400" i="1" dirty="0" smtClean="0">
                <a:solidFill>
                  <a:schemeClr val="tx1"/>
                </a:solidFill>
                <a:latin typeface="Arial" panose="020B0604020202020204" pitchFamily="34" charset="0"/>
                <a:cs typeface="Arial" panose="020B0604020202020204" pitchFamily="34" charset="0"/>
                <a:hlinkClick r:id="rId4"/>
              </a:rPr>
              <a:t>ewireinformer.com/record-us-airline-surcharges-due-to-higher-jet-fuel-prices-342168.html</a:t>
            </a:r>
            <a:endParaRPr lang="en-US" sz="1400" i="1" dirty="0">
              <a:solidFill>
                <a:schemeClr val="tx1"/>
              </a:solidFill>
              <a:latin typeface="Arial" panose="020B0604020202020204" pitchFamily="34" charset="0"/>
              <a:cs typeface="Arial" panose="020B0604020202020204" pitchFamily="34" charset="0"/>
            </a:endParaRPr>
          </a:p>
        </p:txBody>
      </p:sp>
      <p:sp>
        <p:nvSpPr>
          <p:cNvPr id="9" name="Oval 8"/>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505015" y="4293096"/>
            <a:ext cx="3359330" cy="2088232"/>
          </a:xfrm>
          <a:prstGeom prst="rect">
            <a:avLst/>
          </a:prstGeom>
        </p:spPr>
      </p:pic>
    </p:spTree>
    <p:extLst>
      <p:ext uri="{BB962C8B-B14F-4D97-AF65-F5344CB8AC3E}">
        <p14:creationId xmlns:p14="http://schemas.microsoft.com/office/powerpoint/2010/main" val="131861563"/>
      </p:ext>
    </p:extLst>
  </p:cSld>
  <p:clrMapOvr>
    <a:masterClrMapping/>
  </p:clrMapOvr>
  <p:transition advClick="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052736"/>
            <a:ext cx="5832648" cy="5755422"/>
          </a:xfrm>
          <a:prstGeom prst="rect">
            <a:avLst/>
          </a:prstGeom>
        </p:spPr>
        <p:txBody>
          <a:bodyPr wrap="square" lIns="45720" tIns="45720" rIns="45720" bIns="45720">
            <a:spAutoFit/>
          </a:bodyPr>
          <a:lstStyle/>
          <a:p>
            <a:pPr>
              <a:buClr>
                <a:srgbClr val="00B050"/>
              </a:buClr>
              <a:buSzPct val="80000"/>
            </a:pPr>
            <a:r>
              <a:rPr lang="en-US" sz="2300" b="1" dirty="0" smtClean="0">
                <a:solidFill>
                  <a:srgbClr val="C00000"/>
                </a:solidFill>
              </a:rPr>
              <a:t>Competitors</a:t>
            </a:r>
            <a:endParaRPr lang="en-US" sz="2300" b="1" dirty="0">
              <a:solidFill>
                <a:srgbClr val="C00000"/>
              </a:solidFill>
            </a:endParaRPr>
          </a:p>
          <a:p>
            <a:pPr marL="342900" indent="-342900">
              <a:buClr>
                <a:srgbClr val="00B050"/>
              </a:buClr>
              <a:buSzPct val="80000"/>
              <a:buFont typeface="Arial" panose="020B0604020202020204" pitchFamily="34" charset="0"/>
              <a:buChar char="►"/>
            </a:pPr>
            <a:r>
              <a:rPr lang="en-US" sz="2300" dirty="0"/>
              <a:t>If no substitute products are available, a higher price can be set. This is a simple case of supply and demand. </a:t>
            </a:r>
            <a:endParaRPr lang="en-US" sz="2300" dirty="0" smtClean="0"/>
          </a:p>
          <a:p>
            <a:pPr marL="342900" indent="-342900">
              <a:buClr>
                <a:srgbClr val="00B050"/>
              </a:buClr>
              <a:buSzPct val="80000"/>
              <a:buFont typeface="Arial" panose="020B0604020202020204" pitchFamily="34" charset="0"/>
              <a:buChar char="►"/>
            </a:pPr>
            <a:r>
              <a:rPr lang="en-US" sz="2300" dirty="0" smtClean="0"/>
              <a:t>It </a:t>
            </a:r>
            <a:r>
              <a:rPr lang="en-US" sz="2300" dirty="0"/>
              <a:t>also reflects the practice of price making; the innovator in the market sets the price, with other providers who imitate the initial product becoming price takers. This means that competitors in the market usually adopt a ‘going rate policy. </a:t>
            </a:r>
            <a:endParaRPr lang="en-US" sz="2300" dirty="0" smtClean="0"/>
          </a:p>
          <a:p>
            <a:pPr marL="342900" indent="-342900">
              <a:buClr>
                <a:srgbClr val="00B050"/>
              </a:buClr>
              <a:buSzPct val="80000"/>
              <a:buFont typeface="Arial" panose="020B0604020202020204" pitchFamily="34" charset="0"/>
              <a:buChar char="►"/>
            </a:pPr>
            <a:r>
              <a:rPr lang="en-US" sz="2300" dirty="0" smtClean="0"/>
              <a:t>However</a:t>
            </a:r>
            <a:r>
              <a:rPr lang="en-US" sz="2300" dirty="0"/>
              <a:t>, price wars are common within the travel and tourism industry. This occurs when a competitor undercuts the price set by the price maker, in an attempt to gain new customers and to improve market share.</a:t>
            </a:r>
            <a:endParaRPr lang="en-US" sz="23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207</a:t>
            </a:r>
            <a:endParaRPr lang="en-GB" sz="1400" b="1" dirty="0">
              <a:latin typeface="Calibri" panose="020F0502020204030204" pitchFamily="34" charset="0"/>
            </a:endParaRPr>
          </a:p>
        </p:txBody>
      </p:sp>
      <p:pic>
        <p:nvPicPr>
          <p:cNvPr id="10242" name="Picture 2" descr="Image result for tourism monopoly pric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1152127"/>
            <a:ext cx="2880320" cy="2160241"/>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disneyland paris prici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12160" y="3411760"/>
            <a:ext cx="2880320" cy="296956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5490964" y="6423139"/>
            <a:ext cx="3473524" cy="246221"/>
          </a:xfrm>
          <a:prstGeom prst="rect">
            <a:avLst/>
          </a:prstGeom>
        </p:spPr>
        <p:txBody>
          <a:bodyPr wrap="square" lIns="0" tIns="0" rIns="0" bIns="0">
            <a:spAutoFit/>
          </a:bodyPr>
          <a:lstStyle/>
          <a:p>
            <a:pPr indent="285750">
              <a:buClr>
                <a:srgbClr val="C00000"/>
              </a:buClr>
              <a:buSzPct val="80000"/>
              <a:buFont typeface="Arial" panose="020B0604020202020204" pitchFamily="34" charset="0"/>
              <a:buChar char="▲"/>
            </a:pPr>
            <a:r>
              <a:rPr lang="en-US" sz="1600" dirty="0" smtClean="0"/>
              <a:t>Disneyland competitor free pricing</a:t>
            </a:r>
            <a:endParaRPr lang="en-US" sz="1600" dirty="0"/>
          </a:p>
        </p:txBody>
      </p:sp>
    </p:spTree>
    <p:extLst>
      <p:ext uri="{BB962C8B-B14F-4D97-AF65-F5344CB8AC3E}">
        <p14:creationId xmlns:p14="http://schemas.microsoft.com/office/powerpoint/2010/main" val="1833558210"/>
      </p:ext>
    </p:extLst>
  </p:cSld>
  <p:clrMapOvr>
    <a:masterClrMapping/>
  </p:clrMapOvr>
  <p:transition advClick="0"/>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39691"/>
            <a:ext cx="8712968" cy="3093154"/>
          </a:xfrm>
          <a:prstGeom prst="rect">
            <a:avLst/>
          </a:prstGeom>
        </p:spPr>
        <p:txBody>
          <a:bodyPr wrap="square" lIns="45720" tIns="45720" rIns="45720" bIns="45720">
            <a:spAutoFit/>
          </a:bodyPr>
          <a:lstStyle/>
          <a:p>
            <a:pPr>
              <a:buClr>
                <a:srgbClr val="00B050"/>
              </a:buClr>
              <a:buSzPct val="80000"/>
            </a:pPr>
            <a:r>
              <a:rPr lang="en-US" sz="1950" b="1" dirty="0" smtClean="0">
                <a:solidFill>
                  <a:srgbClr val="C00000"/>
                </a:solidFill>
              </a:rPr>
              <a:t>Customers</a:t>
            </a:r>
            <a:r>
              <a:rPr lang="en-US" sz="1950" b="1" dirty="0">
                <a:solidFill>
                  <a:srgbClr val="C00000"/>
                </a:solidFill>
              </a:rPr>
              <a:t>’ expectations/likely number of customers</a:t>
            </a:r>
          </a:p>
          <a:p>
            <a:pPr marL="342900" indent="-342900">
              <a:buClr>
                <a:srgbClr val="00B050"/>
              </a:buClr>
              <a:buSzPct val="80000"/>
              <a:buFont typeface="Arial" panose="020B0604020202020204" pitchFamily="34" charset="0"/>
              <a:buChar char="►"/>
            </a:pPr>
            <a:r>
              <a:rPr lang="en-US" sz="1950" dirty="0"/>
              <a:t>To a large extent, customer perception exerts one of the greatest influences on price. A customer has to have confidence that the product or service presents value for money, otherwise the customer will choose not to buy. </a:t>
            </a:r>
            <a:endParaRPr lang="en-US" sz="1950" dirty="0" smtClean="0"/>
          </a:p>
          <a:p>
            <a:pPr marL="342900" indent="-342900">
              <a:buClr>
                <a:srgbClr val="00B050"/>
              </a:buClr>
              <a:buSzPct val="80000"/>
              <a:buFont typeface="Arial" panose="020B0604020202020204" pitchFamily="34" charset="0"/>
              <a:buChar char="►"/>
            </a:pPr>
            <a:r>
              <a:rPr lang="en-US" sz="1950" dirty="0" smtClean="0"/>
              <a:t>Price </a:t>
            </a:r>
            <a:r>
              <a:rPr lang="en-US" sz="1950" dirty="0"/>
              <a:t>and quality perceptions are closely linked. </a:t>
            </a:r>
            <a:r>
              <a:rPr lang="en-US" sz="1950" dirty="0" smtClean="0"/>
              <a:t>Most </a:t>
            </a:r>
            <a:r>
              <a:rPr lang="en-US" sz="1950" dirty="0"/>
              <a:t>customers, getting value for money is actually a more important </a:t>
            </a:r>
            <a:r>
              <a:rPr lang="en-US" sz="1950" dirty="0" smtClean="0"/>
              <a:t>need </a:t>
            </a:r>
            <a:r>
              <a:rPr lang="en-US" sz="1950" dirty="0"/>
              <a:t>than the price itself. However, a customer’s perception of value for money is very subjective.</a:t>
            </a:r>
          </a:p>
          <a:p>
            <a:pPr>
              <a:buClr>
                <a:srgbClr val="00B050"/>
              </a:buClr>
              <a:buSzPct val="80000"/>
            </a:pPr>
            <a:r>
              <a:rPr lang="en-US" sz="1950" b="1" dirty="0">
                <a:solidFill>
                  <a:srgbClr val="C00000"/>
                </a:solidFill>
              </a:rPr>
              <a:t>Seasonality</a:t>
            </a:r>
          </a:p>
          <a:p>
            <a:pPr marL="342900" indent="-342900">
              <a:buClr>
                <a:srgbClr val="00B050"/>
              </a:buClr>
              <a:buSzPct val="80000"/>
              <a:buFont typeface="Arial" panose="020B0604020202020204" pitchFamily="34" charset="0"/>
              <a:buChar char="►"/>
            </a:pPr>
            <a:r>
              <a:rPr lang="en-US" sz="1950" dirty="0"/>
              <a:t>Products offered in high season tend to be more expensive than those offered in off-peak times. </a:t>
            </a:r>
            <a:endParaRPr lang="en-US" sz="195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207</a:t>
            </a:r>
            <a:endParaRPr lang="en-GB" sz="1400" b="1" dirty="0">
              <a:latin typeface="Calibri" panose="020F0502020204030204" pitchFamily="34" charset="0"/>
            </a:endParaRPr>
          </a:p>
        </p:txBody>
      </p:sp>
      <p:pic>
        <p:nvPicPr>
          <p:cNvPr id="11268" name="Picture 4" descr="Image result for hotel seasonal pric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716016" y="3933056"/>
            <a:ext cx="4187874" cy="2684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89180" y="4176370"/>
            <a:ext cx="4626836" cy="2492990"/>
          </a:xfrm>
          <a:prstGeom prst="rect">
            <a:avLst/>
          </a:prstGeom>
        </p:spPr>
        <p:txBody>
          <a:bodyPr wrap="square">
            <a:spAutoFit/>
          </a:bodyPr>
          <a:lstStyle/>
          <a:p>
            <a:pPr marL="342900" indent="-342900">
              <a:buClr>
                <a:srgbClr val="00B050"/>
              </a:buClr>
              <a:buSzPct val="80000"/>
              <a:buFont typeface="Arial" panose="020B0604020202020204" pitchFamily="34" charset="0"/>
              <a:buChar char="►"/>
            </a:pPr>
            <a:r>
              <a:rPr lang="en-US" sz="1950" dirty="0"/>
              <a:t>This is a simple case of supply and demand - in peak season, demand is high, therefore organisations do not have to entice the customers to use their products and services, but in off peak season, demand is low, and supply is high, so special offers may be used to gain more customers.</a:t>
            </a:r>
          </a:p>
        </p:txBody>
      </p:sp>
    </p:spTree>
    <p:extLst>
      <p:ext uri="{BB962C8B-B14F-4D97-AF65-F5344CB8AC3E}">
        <p14:creationId xmlns:p14="http://schemas.microsoft.com/office/powerpoint/2010/main" val="2244899596"/>
      </p:ext>
    </p:extLst>
  </p:cSld>
  <p:clrMapOvr>
    <a:masterClrMapping/>
  </p:clrMapOvr>
  <p:transition advClick="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208</a:t>
            </a:r>
            <a:endParaRPr lang="en-GB" sz="1400" b="1" dirty="0">
              <a:latin typeface="Calibri" panose="020F0502020204030204" pitchFamily="34" charset="0"/>
            </a:endParaRPr>
          </a:p>
        </p:txBody>
      </p:sp>
      <p:grpSp>
        <p:nvGrpSpPr>
          <p:cNvPr id="8" name="Group 7"/>
          <p:cNvGrpSpPr/>
          <p:nvPr/>
        </p:nvGrpSpPr>
        <p:grpSpPr>
          <a:xfrm>
            <a:off x="165110" y="980728"/>
            <a:ext cx="8962070" cy="5681722"/>
            <a:chOff x="165110" y="3537733"/>
            <a:chExt cx="8962070" cy="5681722"/>
          </a:xfrm>
        </p:grpSpPr>
        <p:sp>
          <p:nvSpPr>
            <p:cNvPr id="9" name="Rectangle 8"/>
            <p:cNvSpPr/>
            <p:nvPr/>
          </p:nvSpPr>
          <p:spPr>
            <a:xfrm>
              <a:off x="165110" y="4141142"/>
              <a:ext cx="8727370" cy="5078313"/>
            </a:xfrm>
            <a:prstGeom prst="rect">
              <a:avLst/>
            </a:prstGeom>
            <a:solidFill>
              <a:srgbClr val="F9CBF6"/>
            </a:solidFill>
            <a:ln w="57150">
              <a:solidFill>
                <a:srgbClr val="B21212"/>
              </a:solidFill>
            </a:ln>
          </p:spPr>
          <p:txBody>
            <a:bodyPr wrap="square" rIns="2011680">
              <a:spAutoFit/>
            </a:bodyPr>
            <a:lstStyle/>
            <a:p>
              <a:pPr>
                <a:buClr>
                  <a:srgbClr val="C00000"/>
                </a:buClr>
                <a:buSzPct val="80000"/>
              </a:pPr>
              <a:r>
                <a:rPr lang="en-US" b="1" dirty="0"/>
                <a:t>Price ‘still dominant factor’ in Brits’ </a:t>
              </a:r>
              <a:r>
                <a:rPr lang="en-US" b="1" dirty="0" smtClean="0"/>
                <a:t>holiday choices</a:t>
              </a:r>
              <a:endParaRPr lang="en-US" b="1" dirty="0"/>
            </a:p>
            <a:p>
              <a:pPr marL="288925" indent="-288925">
                <a:buClr>
                  <a:srgbClr val="C00000"/>
                </a:buClr>
                <a:buSzPct val="80000"/>
                <a:buFont typeface="Arial" panose="020B0604020202020204" pitchFamily="34" charset="0"/>
                <a:buChar char="►"/>
              </a:pPr>
              <a:r>
                <a:rPr lang="en-US" dirty="0" smtClean="0"/>
                <a:t>A </a:t>
              </a:r>
              <a:r>
                <a:rPr lang="en-US" dirty="0"/>
                <a:t>survey of more than 2,000 British adults found more than half identified price as their main consideration when </a:t>
              </a:r>
              <a:r>
                <a:rPr lang="en-US" dirty="0" smtClean="0"/>
                <a:t/>
              </a:r>
              <a:br>
                <a:rPr lang="en-US" dirty="0" smtClean="0"/>
              </a:br>
              <a:r>
                <a:rPr lang="en-US" dirty="0" smtClean="0"/>
                <a:t>choosing </a:t>
              </a:r>
              <a:r>
                <a:rPr lang="en-US" dirty="0"/>
                <a:t>a summer 2010 holiday - ahead of destination, the weather in resort, accommodation or trip dates.</a:t>
              </a:r>
            </a:p>
            <a:p>
              <a:pPr marL="288925" indent="-288925">
                <a:buClr>
                  <a:srgbClr val="C00000"/>
                </a:buClr>
                <a:buSzPct val="80000"/>
                <a:buFont typeface="Arial" panose="020B0604020202020204" pitchFamily="34" charset="0"/>
                <a:buChar char="►"/>
              </a:pPr>
              <a:r>
                <a:rPr lang="en-US" dirty="0"/>
                <a:t>Market data on sales suggests prices for the </a:t>
              </a:r>
              <a:r>
                <a:rPr lang="en-US" dirty="0" smtClean="0"/>
                <a:t/>
              </a:r>
              <a:br>
                <a:rPr lang="en-US" dirty="0" smtClean="0"/>
              </a:br>
              <a:r>
                <a:rPr lang="en-US" dirty="0" smtClean="0"/>
                <a:t>summer </a:t>
              </a:r>
              <a:r>
                <a:rPr lang="en-US" dirty="0"/>
                <a:t>are holding up, with an average </a:t>
              </a:r>
              <a:r>
                <a:rPr lang="en-US" dirty="0" smtClean="0"/>
                <a:t/>
              </a:r>
              <a:br>
                <a:rPr lang="en-US" dirty="0" smtClean="0"/>
              </a:br>
              <a:r>
                <a:rPr lang="en-US" dirty="0" smtClean="0"/>
                <a:t>selling </a:t>
              </a:r>
              <a:r>
                <a:rPr lang="en-US" dirty="0"/>
                <a:t>price in the week to August 14 just £2 </a:t>
              </a:r>
              <a:r>
                <a:rPr lang="en-US" dirty="0" smtClean="0"/>
                <a:t/>
              </a:r>
              <a:br>
                <a:rPr lang="en-US" dirty="0" smtClean="0"/>
              </a:br>
              <a:r>
                <a:rPr lang="en-US" dirty="0" smtClean="0"/>
                <a:t>below the average </a:t>
              </a:r>
              <a:r>
                <a:rPr lang="en-US" dirty="0"/>
                <a:t>for the season to date, and </a:t>
              </a:r>
              <a:r>
                <a:rPr lang="en-US" dirty="0" smtClean="0"/>
                <a:t/>
              </a:r>
              <a:br>
                <a:rPr lang="en-US" dirty="0" smtClean="0"/>
              </a:br>
              <a:r>
                <a:rPr lang="en-US" dirty="0" smtClean="0"/>
                <a:t>£</a:t>
              </a:r>
              <a:r>
                <a:rPr lang="en-US" dirty="0"/>
                <a:t>41 up on the same week a year ago.</a:t>
              </a:r>
            </a:p>
            <a:p>
              <a:pPr marL="288925" indent="-288925">
                <a:buClr>
                  <a:srgbClr val="C00000"/>
                </a:buClr>
                <a:buSzPct val="80000"/>
                <a:buFont typeface="Arial" panose="020B0604020202020204" pitchFamily="34" charset="0"/>
                <a:buChar char="►"/>
              </a:pPr>
              <a:r>
                <a:rPr lang="en-US" dirty="0"/>
                <a:t>However, average online prices look rather </a:t>
              </a:r>
              <a:r>
                <a:rPr lang="en-US" dirty="0" smtClean="0"/>
                <a:t/>
              </a:r>
              <a:br>
                <a:rPr lang="en-US" dirty="0" smtClean="0"/>
              </a:br>
              <a:r>
                <a:rPr lang="en-US" dirty="0" smtClean="0"/>
                <a:t>different </a:t>
              </a:r>
              <a:r>
                <a:rPr lang="en-US" dirty="0"/>
                <a:t>when examined separately. Latest </a:t>
              </a:r>
              <a:r>
                <a:rPr lang="en-US" dirty="0" smtClean="0"/>
                <a:t/>
              </a:r>
              <a:br>
                <a:rPr lang="en-US" dirty="0" smtClean="0"/>
              </a:br>
              <a:r>
                <a:rPr lang="en-US" dirty="0" smtClean="0"/>
                <a:t>figures </a:t>
              </a:r>
              <a:r>
                <a:rPr lang="en-US" dirty="0"/>
                <a:t>suggested the total value of online </a:t>
              </a:r>
              <a:r>
                <a:rPr lang="en-US" dirty="0" smtClean="0"/>
                <a:t/>
              </a:r>
              <a:br>
                <a:rPr lang="en-US" dirty="0" smtClean="0"/>
              </a:br>
              <a:r>
                <a:rPr lang="en-US" dirty="0" smtClean="0"/>
                <a:t>travel </a:t>
              </a:r>
              <a:r>
                <a:rPr lang="en-US" dirty="0"/>
                <a:t>sales in July was 18% up on July 2009 </a:t>
              </a:r>
              <a:r>
                <a:rPr lang="en-US" dirty="0" smtClean="0"/>
                <a:t/>
              </a:r>
              <a:br>
                <a:rPr lang="en-US" dirty="0" smtClean="0"/>
              </a:br>
              <a:r>
                <a:rPr lang="en-US" dirty="0" smtClean="0"/>
                <a:t>and </a:t>
              </a:r>
              <a:r>
                <a:rPr lang="en-US" dirty="0"/>
                <a:t>32% up on June 2009 this year. But this </a:t>
              </a:r>
              <a:r>
                <a:rPr lang="en-US" dirty="0" smtClean="0"/>
                <a:t/>
              </a:r>
              <a:br>
                <a:rPr lang="en-US" dirty="0" smtClean="0"/>
              </a:br>
              <a:r>
                <a:rPr lang="en-US" dirty="0" smtClean="0"/>
                <a:t>masked </a:t>
              </a:r>
              <a:r>
                <a:rPr lang="en-US" dirty="0"/>
                <a:t>a fall of more than £120 in the value </a:t>
              </a:r>
              <a:r>
                <a:rPr lang="en-US" dirty="0" smtClean="0"/>
                <a:t/>
              </a:r>
              <a:br>
                <a:rPr lang="en-US" dirty="0" smtClean="0"/>
              </a:br>
              <a:r>
                <a:rPr lang="en-US" dirty="0" smtClean="0"/>
                <a:t>of </a:t>
              </a:r>
              <a:r>
                <a:rPr lang="en-US" dirty="0"/>
                <a:t>the average “basket” - or holiday price </a:t>
              </a:r>
              <a:r>
                <a:rPr lang="en-US" dirty="0" smtClean="0"/>
                <a:t>– </a:t>
              </a:r>
              <a:br>
                <a:rPr lang="en-US" dirty="0" smtClean="0"/>
              </a:br>
              <a:r>
                <a:rPr lang="en-US" dirty="0" smtClean="0"/>
                <a:t>between </a:t>
              </a:r>
              <a:r>
                <a:rPr lang="en-US" dirty="0"/>
                <a:t>July 2009 and 2010.</a:t>
              </a:r>
            </a:p>
          </p:txBody>
        </p:sp>
        <p:grpSp>
          <p:nvGrpSpPr>
            <p:cNvPr id="10" name="Group 9"/>
            <p:cNvGrpSpPr/>
            <p:nvPr/>
          </p:nvGrpSpPr>
          <p:grpSpPr>
            <a:xfrm>
              <a:off x="165110" y="3537733"/>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5: Price as a factor in determining holiday choices</a:t>
                </a:r>
                <a:endParaRPr lang="en-US" sz="2000" b="1" dirty="0">
                  <a:solidFill>
                    <a:schemeClr val="bg1"/>
                  </a:solidFill>
                </a:endParaRP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pSp>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l="5449" t="2750" r="3063" b="2750"/>
          <a:stretch/>
        </p:blipFill>
        <p:spPr>
          <a:xfrm>
            <a:off x="6766520" y="1671080"/>
            <a:ext cx="2053952" cy="1607440"/>
          </a:xfrm>
          <a:prstGeom prst="rect">
            <a:avLst/>
          </a:prstGeom>
        </p:spPr>
      </p:pic>
      <p:pic>
        <p:nvPicPr>
          <p:cNvPr id="4" name="Picture 3"/>
          <p:cNvPicPr>
            <a:picLocks noChangeAspect="1"/>
          </p:cNvPicPr>
          <p:nvPr/>
        </p:nvPicPr>
        <p:blipFill rotWithShape="1">
          <a:blip r:embed="rId6" cstate="print">
            <a:lum contrast="32000"/>
            <a:extLst>
              <a:ext uri="{28A0092B-C50C-407E-A947-70E740481C1C}">
                <a14:useLocalDpi xmlns:a14="http://schemas.microsoft.com/office/drawing/2010/main" val="0"/>
              </a:ext>
            </a:extLst>
          </a:blip>
          <a:srcRect/>
          <a:stretch/>
        </p:blipFill>
        <p:spPr>
          <a:xfrm>
            <a:off x="5250556" y="3331259"/>
            <a:ext cx="3569916" cy="3266093"/>
          </a:xfrm>
          <a:prstGeom prst="rect">
            <a:avLst/>
          </a:prstGeom>
        </p:spPr>
      </p:pic>
    </p:spTree>
    <p:extLst>
      <p:ext uri="{BB962C8B-B14F-4D97-AF65-F5344CB8AC3E}">
        <p14:creationId xmlns:p14="http://schemas.microsoft.com/office/powerpoint/2010/main" val="4261545235"/>
      </p:ext>
    </p:extLst>
  </p:cSld>
  <p:clrMapOvr>
    <a:masterClrMapping/>
  </p:clrMapOvr>
  <p:transition advClick="0"/>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39691"/>
            <a:ext cx="5616624" cy="5478423"/>
          </a:xfrm>
          <a:prstGeom prst="rect">
            <a:avLst/>
          </a:prstGeom>
        </p:spPr>
        <p:txBody>
          <a:bodyPr wrap="square" lIns="45720" tIns="45720" rIns="45720" bIns="45720">
            <a:spAutoFit/>
          </a:bodyPr>
          <a:lstStyle/>
          <a:p>
            <a:pPr marL="571500" indent="-571500">
              <a:buClr>
                <a:srgbClr val="00B050"/>
              </a:buClr>
              <a:buSzPct val="80000"/>
            </a:pPr>
            <a:r>
              <a:rPr lang="en-US" sz="2500" b="1" dirty="0" smtClean="0">
                <a:solidFill>
                  <a:srgbClr val="C00000"/>
                </a:solidFill>
              </a:rPr>
              <a:t>Economic </a:t>
            </a:r>
            <a:r>
              <a:rPr lang="en-US" sz="2500" b="1" dirty="0">
                <a:solidFill>
                  <a:srgbClr val="C00000"/>
                </a:solidFill>
              </a:rPr>
              <a:t>factors</a:t>
            </a:r>
          </a:p>
          <a:p>
            <a:pPr marL="342900" indent="-342900">
              <a:buClr>
                <a:srgbClr val="00B050"/>
              </a:buClr>
              <a:buSzPct val="80000"/>
              <a:buFont typeface="Arial" panose="020B0604020202020204" pitchFamily="34" charset="0"/>
              <a:buChar char="►"/>
            </a:pPr>
            <a:r>
              <a:rPr lang="en-US" sz="2500" dirty="0"/>
              <a:t>The state of the global economy has an impact on the price being paid. In times of recession, customers may change their holiday choices to more affordable destinations closer to home. Organisations may select cheaper accommodation options to cut down their initial outlay.</a:t>
            </a:r>
          </a:p>
          <a:p>
            <a:pPr marL="342900" indent="-342900">
              <a:buClr>
                <a:srgbClr val="00B050"/>
              </a:buClr>
              <a:buSzPct val="80000"/>
              <a:buFont typeface="Arial" panose="020B0604020202020204" pitchFamily="34" charset="0"/>
              <a:buChar char="►"/>
            </a:pPr>
            <a:r>
              <a:rPr lang="en-US" sz="2500" dirty="0"/>
              <a:t>In times of economic boom, people tend to be willing to spend more on holidays and tour operators are more confident of reaching their sales potential.</a:t>
            </a:r>
            <a:endParaRPr lang="en-US" sz="2500" dirty="0" smtClean="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5.4 </a:t>
            </a:r>
            <a:r>
              <a:rPr lang="en-US" sz="3300" dirty="0"/>
              <a:t>– </a:t>
            </a:r>
            <a:r>
              <a:rPr lang="en-US" sz="3300" dirty="0" smtClean="0"/>
              <a:t>Price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208</a:t>
            </a:r>
            <a:endParaRPr lang="en-GB" sz="1400" b="1" dirty="0">
              <a:latin typeface="Calibri" panose="020F0502020204030204" pitchFamily="34" charset="0"/>
            </a:endParaRPr>
          </a:p>
        </p:txBody>
      </p:sp>
      <p:pic>
        <p:nvPicPr>
          <p:cNvPr id="12290" name="Picture 2" descr="Image result for brexit and touris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678" t="3551" r="15111" b="3240"/>
          <a:stretch/>
        </p:blipFill>
        <p:spPr bwMode="auto">
          <a:xfrm>
            <a:off x="5796136" y="1139692"/>
            <a:ext cx="3096344" cy="5478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4844072"/>
      </p:ext>
    </p:extLst>
  </p:cSld>
  <p:clrMapOvr>
    <a:masterClrMapping/>
  </p:clrMapOvr>
  <p:transition advClick="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052736"/>
            <a:ext cx="5976664" cy="5401479"/>
          </a:xfrm>
          <a:prstGeom prst="rect">
            <a:avLst/>
          </a:prstGeom>
        </p:spPr>
        <p:txBody>
          <a:bodyPr wrap="square" lIns="45720" tIns="45720" rIns="45720" bIns="45720">
            <a:spAutoFit/>
          </a:bodyPr>
          <a:lstStyle/>
          <a:p>
            <a:pPr>
              <a:buClr>
                <a:srgbClr val="00B050"/>
              </a:buClr>
              <a:buSzPct val="80000"/>
            </a:pPr>
            <a:r>
              <a:rPr lang="en-US" sz="2300" b="1" dirty="0" smtClean="0">
                <a:solidFill>
                  <a:srgbClr val="C00000"/>
                </a:solidFill>
              </a:rPr>
              <a:t>Place </a:t>
            </a:r>
            <a:r>
              <a:rPr lang="en-US" sz="2300" b="1" dirty="0">
                <a:solidFill>
                  <a:srgbClr val="C00000"/>
                </a:solidFill>
              </a:rPr>
              <a:t>as part of the marketing mix</a:t>
            </a:r>
          </a:p>
          <a:p>
            <a:pPr marL="342900" indent="-342900">
              <a:buClr>
                <a:srgbClr val="00B050"/>
              </a:buClr>
              <a:buSzPct val="80000"/>
              <a:buFont typeface="Arial" panose="020B0604020202020204" pitchFamily="34" charset="0"/>
              <a:buChar char="►"/>
            </a:pPr>
            <a:r>
              <a:rPr lang="en-US" sz="2300" dirty="0"/>
              <a:t>Place is the third component of the marketing mix. The term ‘place’ is used in relation to two different aspects of the mix for tourism products and services - the physical location of destinations or tourist facilities and the chain of distribution used by tourism providers to get their products to their customers.</a:t>
            </a:r>
            <a:endParaRPr lang="en-US" sz="2300" dirty="0" smtClean="0"/>
          </a:p>
          <a:p>
            <a:pPr>
              <a:buClr>
                <a:srgbClr val="00B050"/>
              </a:buClr>
              <a:buSzPct val="80000"/>
            </a:pPr>
            <a:r>
              <a:rPr lang="en-US" sz="2300" b="1" dirty="0">
                <a:solidFill>
                  <a:srgbClr val="C00000"/>
                </a:solidFill>
              </a:rPr>
              <a:t>Investigate the factors that influence the selection of a location for travel </a:t>
            </a:r>
            <a:r>
              <a:rPr lang="en-US" sz="2300" b="1" dirty="0" smtClean="0">
                <a:solidFill>
                  <a:srgbClr val="C00000"/>
                </a:solidFill>
              </a:rPr>
              <a:t>&amp; tourism</a:t>
            </a:r>
            <a:endParaRPr lang="en-US" sz="2300" b="1" dirty="0">
              <a:solidFill>
                <a:srgbClr val="C00000"/>
              </a:solidFill>
            </a:endParaRPr>
          </a:p>
          <a:p>
            <a:pPr marL="342900" indent="-342900">
              <a:buClr>
                <a:srgbClr val="00B050"/>
              </a:buClr>
              <a:buSzPct val="80000"/>
              <a:buFont typeface="Arial" panose="020B0604020202020204" pitchFamily="34" charset="0"/>
              <a:buChar char="►"/>
            </a:pPr>
            <a:r>
              <a:rPr lang="en-US" sz="2300" dirty="0"/>
              <a:t>Organisations must take into consideration a range of different factors, when choosing where to site a new facility or attraction. These are known as </a:t>
            </a:r>
            <a:r>
              <a:rPr lang="en-US" sz="2300" b="1" dirty="0">
                <a:solidFill>
                  <a:srgbClr val="FF0000"/>
                </a:solidFill>
              </a:rPr>
              <a:t>locational factors</a:t>
            </a:r>
            <a:r>
              <a:rPr lang="en-US" sz="2300" dirty="0" smtClean="0"/>
              <a:t>.</a:t>
            </a:r>
            <a:endParaRPr lang="en-US" sz="2300" dirty="0"/>
          </a:p>
        </p:txBody>
      </p:sp>
      <p:sp>
        <p:nvSpPr>
          <p:cNvPr id="6" name="Title 1"/>
          <p:cNvSpPr>
            <a:spLocks noGrp="1"/>
          </p:cNvSpPr>
          <p:nvPr>
            <p:ph type="title"/>
          </p:nvPr>
        </p:nvSpPr>
        <p:spPr>
          <a:xfrm>
            <a:off x="107504" y="44624"/>
            <a:ext cx="7560840" cy="625434"/>
          </a:xfrm>
        </p:spPr>
        <p:txBody>
          <a:bodyPr>
            <a:noAutofit/>
          </a:bodyPr>
          <a:lstStyle/>
          <a:p>
            <a:r>
              <a:rPr lang="en-US" sz="3300" dirty="0" smtClean="0"/>
              <a:t>5.5 </a:t>
            </a:r>
            <a:r>
              <a:rPr lang="en-US" sz="3300" dirty="0"/>
              <a:t>– </a:t>
            </a:r>
            <a:r>
              <a:rPr lang="en-US" sz="3300" dirty="0" smtClean="0"/>
              <a:t>Place as Part </a:t>
            </a:r>
            <a:r>
              <a:rPr lang="en-US" sz="3300" dirty="0"/>
              <a:t>of the </a:t>
            </a:r>
            <a:r>
              <a:rPr lang="en-US" sz="3300" dirty="0" smtClean="0"/>
              <a:t>Marketing Mix</a:t>
            </a:r>
            <a:endParaRPr lang="en-GB" sz="3300" b="1" dirty="0" smtClean="0"/>
          </a:p>
        </p:txBody>
      </p:sp>
      <p:sp>
        <p:nvSpPr>
          <p:cNvPr id="7" name="Round Same Side Corner Rectangle 6">
            <a:hlinkClick r:id="rId3" action="ppaction://hlinkpres?slideindex=1&amp;slidetitle="/>
          </p:cNvPr>
          <p:cNvSpPr/>
          <p:nvPr/>
        </p:nvSpPr>
        <p:spPr>
          <a:xfrm>
            <a:off x="6838528" y="695546"/>
            <a:ext cx="829816"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208</a:t>
            </a:r>
            <a:endParaRPr lang="en-GB" sz="1400" b="1" dirty="0">
              <a:latin typeface="Calibri" panose="020F0502020204030204" pitchFamily="34" charset="0"/>
            </a:endParaRPr>
          </a:p>
        </p:txBody>
      </p:sp>
      <p:pic>
        <p:nvPicPr>
          <p:cNvPr id="15362" name="Picture 2" descr="Image result for hotels and great barrier ree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0192" y="1159446"/>
            <a:ext cx="2579440" cy="1934580"/>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Image result for mountain hote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00192" y="3180943"/>
            <a:ext cx="2579440" cy="3439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1685649"/>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schemas.microsoft.com/office/2006/metadata/properties"/>
    <ds:schemaRef ds:uri="http://purl.org/dc/terms/"/>
    <ds:schemaRef ds:uri="http://purl.org/dc/elements/1.1/"/>
    <ds:schemaRef ds:uri="http://schemas.microsoft.com/office/2006/documentManagement/types"/>
    <ds:schemaRef ds:uri="http://purl.org/dc/dcmitype/"/>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57961</TotalTime>
  <Words>16513</Words>
  <Application>Microsoft Office PowerPoint</Application>
  <PresentationFormat>On-screen Show (4:3)</PresentationFormat>
  <Paragraphs>1250</Paragraphs>
  <Slides>129</Slides>
  <Notes>129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129</vt:i4>
      </vt:variant>
    </vt:vector>
  </HeadingPairs>
  <TitlesOfParts>
    <vt:vector size="137" baseType="lpstr">
      <vt:lpstr>Arial</vt:lpstr>
      <vt:lpstr>Calibri</vt:lpstr>
      <vt:lpstr>Lucida Sans Unicode</vt:lpstr>
      <vt:lpstr>Verdana</vt:lpstr>
      <vt:lpstr>Wingdings</vt:lpstr>
      <vt:lpstr>Wingdings 2</vt:lpstr>
      <vt:lpstr>Wingdings 3</vt:lpstr>
      <vt:lpstr>Enderoth</vt:lpstr>
      <vt:lpstr>PowerPoint Presentation</vt:lpstr>
      <vt:lpstr>3 - Learning Outcomes</vt:lpstr>
      <vt:lpstr>1 – Assessment Objectives</vt:lpstr>
      <vt:lpstr>1 – Assessment Objectives</vt:lpstr>
      <vt:lpstr>1 – Assessment Objectives</vt:lpstr>
      <vt:lpstr>1 – Grade Descriptors – Grade A</vt:lpstr>
      <vt:lpstr>1 – Grade Descriptors – Grade C</vt:lpstr>
      <vt:lpstr>1 – Grade Descriptors – Grade F</vt:lpstr>
      <vt:lpstr>1 – Scheme of Assessment</vt:lpstr>
      <vt:lpstr>5 – Marketing and Promotion</vt:lpstr>
      <vt:lpstr>5 – Marketing and Promotion</vt:lpstr>
      <vt:lpstr>5 – Marketing and Promotion</vt:lpstr>
      <vt:lpstr>5 – Marketing and Promotion</vt:lpstr>
      <vt:lpstr>5 – Marketing and Promotion</vt:lpstr>
      <vt:lpstr>5 – Marketing and Promotion</vt:lpstr>
      <vt:lpstr>5 – Marketing and Promotion</vt:lpstr>
      <vt:lpstr>5 –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5.1 - Role and Function of Marketing and Promotion</vt:lpstr>
      <vt:lpstr>5.2 – Market Segmentation and Targeting</vt:lpstr>
      <vt:lpstr>5.2 – Market Segmentation and Targeting</vt:lpstr>
      <vt:lpstr>5.2 – Market Segmentation and Targeting</vt:lpstr>
      <vt:lpstr>5.2 – Market Segmentation and Targeting</vt:lpstr>
      <vt:lpstr>5.2 – Market Segmentation and Targeting</vt:lpstr>
      <vt:lpstr>5.2 – Market Segmentation and Targeting</vt:lpstr>
      <vt:lpstr>5.2 – Market Segmentation and Targeting</vt:lpstr>
      <vt:lpstr>5.2 – Market Segmentation and Targeting</vt:lpstr>
      <vt:lpstr>5.2 – Market Segmentation and Targeting</vt:lpstr>
      <vt:lpstr>5.2 – Market Segmentation and Targeting</vt:lpstr>
      <vt:lpstr>5.2 – Market Segmentation and Targeting</vt:lpstr>
      <vt:lpstr>5.2 – Market Segmentation and Targeting</vt:lpstr>
      <vt:lpstr>5.2 – Market Segmentation and Targeting</vt:lpstr>
      <vt:lpstr>5.2 – Market Segmentation and Targeting</vt:lpstr>
      <vt:lpstr>5.2 – Market Segmentation and Targeting</vt:lpstr>
      <vt:lpstr>5.2 – Market Segmentation and Targeting</vt:lpstr>
      <vt:lpstr>5.2 – Market Segmentation and Targeting</vt:lpstr>
      <vt:lpstr>5.2 – Market Segmentation and Targeting</vt:lpstr>
      <vt:lpstr>5.2 – Market Segmentation and Targeting</vt:lpstr>
      <vt:lpstr>5.3 – Product as Part of the Marketing Mix</vt:lpstr>
      <vt:lpstr>5.3 – Product as Part of the Marketing Mix</vt:lpstr>
      <vt:lpstr>5.3 – Product as Part of the Marketing Mix</vt:lpstr>
      <vt:lpstr>5.3 – Product as Part of the Marketing Mix</vt:lpstr>
      <vt:lpstr>5.3 – Product as Part of the Marketing Mix</vt:lpstr>
      <vt:lpstr>5.3 – Product as Part of the Marketing Mix</vt:lpstr>
      <vt:lpstr>5.3 – Product as Part of the Marketing Mix</vt:lpstr>
      <vt:lpstr>5.3 – Product as Part of the Marketing Mix</vt:lpstr>
      <vt:lpstr>5.3 – Product as Part of the Marketing Mix</vt:lpstr>
      <vt:lpstr>5.3 – Product as Part of the Marketing Mix</vt:lpstr>
      <vt:lpstr>5.3 – Product as Part of the Marketing Mix</vt:lpstr>
      <vt:lpstr>5.3 – Product as Part of the Marketing Mix</vt:lpstr>
      <vt:lpstr>5.3 – Product as Part of the Marketing Mix</vt:lpstr>
      <vt:lpstr>5.3 – Product as Part of the Marketing Mix</vt:lpstr>
      <vt:lpstr>5.3 – Product as Part of the Marketing Mix</vt:lpstr>
      <vt:lpstr>5.3 – Product as Part of the Marketing Mix</vt:lpstr>
      <vt:lpstr>5.3 – Product as Part of the Marketing Mix</vt:lpstr>
      <vt:lpstr>5.4 – Price as Part of the Marketing Mix</vt:lpstr>
      <vt:lpstr>5.4 – Price as Part of the Marketing Mix</vt:lpstr>
      <vt:lpstr>5.4 – Price as Part of the Marketing Mix</vt:lpstr>
      <vt:lpstr>5.4 – Price as Part of the Marketing Mix</vt:lpstr>
      <vt:lpstr>5.4 – Price as Part of the Marketing Mix</vt:lpstr>
      <vt:lpstr>5.4 – Price as Part of the Marketing Mix</vt:lpstr>
      <vt:lpstr>5.4 – Price as Part of the Marketing Mix</vt:lpstr>
      <vt:lpstr>5.4 – Price as Part of the Marketing Mix</vt:lpstr>
      <vt:lpstr>5.4 – Price as Part of the Marketing Mix</vt:lpstr>
      <vt:lpstr>5.4 – Price as Part of the Marketing Mix</vt:lpstr>
      <vt:lpstr>5.4 – Price as Part of the Marketing Mix</vt:lpstr>
      <vt:lpstr>5.4 – Price as Part of the Marketing Mix</vt:lpstr>
      <vt:lpstr>5.4 – Price as Part of the Marketing Mix</vt:lpstr>
      <vt:lpstr>5.4 – Price as Part of the Marketing Mix</vt:lpstr>
      <vt:lpstr>5.4 – Price as Part of the Marketing Mix</vt:lpstr>
      <vt:lpstr>5.4 – Price as Part of the Marketing Mix</vt:lpstr>
      <vt:lpstr>5.4 – Price as Part of the Marketing Mix</vt:lpstr>
      <vt:lpstr>5.5 – Place as Part of the Marketing Mix</vt:lpstr>
      <vt:lpstr>5.5 – Place as Part of the Marketing Mix</vt:lpstr>
      <vt:lpstr>5.5 – Place as Part of the Marketing Mix</vt:lpstr>
      <vt:lpstr>5.5 – Place as Part of the Marketing Mix</vt:lpstr>
      <vt:lpstr>5.5 – Place as Part of the Marketing Mix</vt:lpstr>
      <vt:lpstr>5.5 – Place as Part of the Marketing Mix</vt:lpstr>
      <vt:lpstr>5.5 – Place as Part of the Marketing Mix</vt:lpstr>
      <vt:lpstr>5.5 – Place as Part of the Marketing Mix</vt:lpstr>
      <vt:lpstr>5.5 – Place as Part of the Marketing Mix</vt:lpstr>
      <vt:lpstr>5.5 – Place as Part of the Marketing Mix</vt:lpstr>
      <vt:lpstr>5.5 – Place as Part of the Marketing Mix</vt:lpstr>
      <vt:lpstr>5.5 – Place as Part of the Marketing Mix</vt:lpstr>
      <vt:lpstr>5.5 – Place as Part of the Marketing Mix</vt:lpstr>
      <vt:lpstr>5.5 – Place as Part of the Marketing Mix</vt:lpstr>
      <vt:lpstr>5.5 – Place as Part of the Marketing Mix</vt:lpstr>
      <vt:lpstr>5.5 – Place as Part of the Marketing Mix</vt:lpstr>
      <vt:lpstr>5.6 – Promotion as Part of the Marketing Mix</vt:lpstr>
      <vt:lpstr>5.6 – Promotion as Part of the Marketing Mix</vt:lpstr>
      <vt:lpstr>5.6 – Promotion as Part of the Marketing Mix</vt:lpstr>
      <vt:lpstr>5.6 – Promotion as Part of the Marketing Mix</vt:lpstr>
      <vt:lpstr>5.6 – Promotion as Part of the Marketing Mix</vt:lpstr>
      <vt:lpstr>5.6 – Promotion as Part of the Marketing Mix</vt:lpstr>
      <vt:lpstr>5.6 – Promotion as Part of the Marketing Mix</vt:lpstr>
      <vt:lpstr>5.6 – Promotion as Part of the Marketing Mix</vt:lpstr>
      <vt:lpstr>5.6 – Promotion as Part of the Marketing Mix</vt:lpstr>
      <vt:lpstr>5.6 – Promotion as Part of the Marketing Mix</vt:lpstr>
      <vt:lpstr>5.6 – Promotion as Part of the Marketing Mix</vt:lpstr>
      <vt:lpstr>5.6 – Promotion as Part of the Marketing Mix</vt:lpstr>
      <vt:lpstr>5.6 – Promotion as Part of the Marketing Mix</vt:lpstr>
      <vt:lpstr>5.6 – Promotion as Part of the Marketing Mix</vt:lpstr>
      <vt:lpstr>5 – Marketing and Promotion</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04 - Travel and Tourism Products and Services</dc:title>
  <dc:subject>Travel and Tourism</dc:subject>
  <dc:creator>Enderoth</dc:creator>
  <cp:keywords>Unit 02 - Features of worldwide destinations</cp:keywords>
  <cp:lastModifiedBy>Enderoth</cp:lastModifiedBy>
  <cp:revision>1902</cp:revision>
  <cp:lastPrinted>2014-01-22T18:25:48Z</cp:lastPrinted>
  <dcterms:created xsi:type="dcterms:W3CDTF">2008-03-12T11:01:44Z</dcterms:created>
  <dcterms:modified xsi:type="dcterms:W3CDTF">2018-05-13T17:43:30Z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